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 id="2147483687" r:id="rId7"/>
    <p:sldMasterId id="2147483688" r:id="rId8"/>
    <p:sldMasterId id="214748368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Lst>
  <p:sldSz cy="5143500" cx="9144000"/>
  <p:notesSz cx="6858000" cy="9144000"/>
  <p:embeddedFontLst>
    <p:embeddedFont>
      <p:font typeface="Noto Sans Medium"/>
      <p:regular r:id="rId155"/>
      <p:bold r:id="rId156"/>
      <p:italic r:id="rId157"/>
      <p:boldItalic r:id="rId158"/>
    </p:embeddedFont>
    <p:embeddedFont>
      <p:font typeface="Roboto"/>
      <p:regular r:id="rId159"/>
      <p:bold r:id="rId160"/>
      <p:italic r:id="rId161"/>
      <p:boldItalic r:id="rId162"/>
    </p:embeddedFont>
    <p:embeddedFont>
      <p:font typeface="Noto Sans Thin"/>
      <p:regular r:id="rId163"/>
      <p:bold r:id="rId164"/>
      <p:italic r:id="rId165"/>
      <p:boldItalic r:id="rId166"/>
    </p:embeddedFont>
    <p:embeddedFont>
      <p:font typeface="Noto Sans"/>
      <p:regular r:id="rId167"/>
      <p:bold r:id="rId168"/>
      <p:italic r:id="rId169"/>
      <p:boldItalic r:id="rId170"/>
    </p:embeddedFont>
    <p:embeddedFont>
      <p:font typeface="Noto Sans SemiBold"/>
      <p:regular r:id="rId171"/>
      <p:bold r:id="rId172"/>
      <p:italic r:id="rId173"/>
      <p:boldItalic r:id="rId174"/>
    </p:embeddedFont>
    <p:embeddedFont>
      <p:font typeface="Delicious Handrawn"/>
      <p:regular r:id="rId175"/>
    </p:embeddedFont>
    <p:embeddedFont>
      <p:font typeface="Oswald"/>
      <p:regular r:id="rId176"/>
      <p:bold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496B87-5704-4777-A86E-75ADE45BAD4F}">
  <a:tblStyle styleId="{14496B87-5704-4777-A86E-75ADE45BAD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DC0F98-B191-489F-A54A-C2740581BDAE}"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176" Type="http://schemas.openxmlformats.org/officeDocument/2006/relationships/font" Target="fonts/Oswald-regular.fntdata"/><Relationship Id="rId36" Type="http://schemas.openxmlformats.org/officeDocument/2006/relationships/slide" Target="slides/slide26.xml"/><Relationship Id="rId175" Type="http://schemas.openxmlformats.org/officeDocument/2006/relationships/font" Target="fonts/DeliciousHandrawn-regular.fntdata"/><Relationship Id="rId39" Type="http://schemas.openxmlformats.org/officeDocument/2006/relationships/slide" Target="slides/slide29.xml"/><Relationship Id="rId174" Type="http://schemas.openxmlformats.org/officeDocument/2006/relationships/font" Target="fonts/NotoSansSemiBold-boldItalic.fntdata"/><Relationship Id="rId38" Type="http://schemas.openxmlformats.org/officeDocument/2006/relationships/slide" Target="slides/slide28.xml"/><Relationship Id="rId173" Type="http://schemas.openxmlformats.org/officeDocument/2006/relationships/font" Target="fonts/NotoSansSemiBold-italic.fntdata"/><Relationship Id="rId177" Type="http://schemas.openxmlformats.org/officeDocument/2006/relationships/font" Target="fonts/Oswald-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9.xml"/><Relationship Id="rId4" Type="http://schemas.openxmlformats.org/officeDocument/2006/relationships/commentAuthors" Target="commentAuthors.xml"/><Relationship Id="rId148" Type="http://schemas.openxmlformats.org/officeDocument/2006/relationships/slide" Target="slides/slide138.xml"/><Relationship Id="rId9" Type="http://schemas.openxmlformats.org/officeDocument/2006/relationships/slideMaster" Target="slideMasters/slideMaster5.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slide" Target="slides/slide137.xml"/><Relationship Id="rId6" Type="http://schemas.openxmlformats.org/officeDocument/2006/relationships/slideMaster" Target="slideMasters/slideMaster2.xml"/><Relationship Id="rId146" Type="http://schemas.openxmlformats.org/officeDocument/2006/relationships/slide" Target="slides/slide136.xml"/><Relationship Id="rId7" Type="http://schemas.openxmlformats.org/officeDocument/2006/relationships/slideMaster" Target="slideMasters/slideMaster3.xml"/><Relationship Id="rId145" Type="http://schemas.openxmlformats.org/officeDocument/2006/relationships/slide" Target="slides/slide135.xml"/><Relationship Id="rId8" Type="http://schemas.openxmlformats.org/officeDocument/2006/relationships/slideMaster" Target="slideMasters/slideMaster4.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172" Type="http://schemas.openxmlformats.org/officeDocument/2006/relationships/font" Target="fonts/NotoSansSemiBold-bold.fntdata"/><Relationship Id="rId65" Type="http://schemas.openxmlformats.org/officeDocument/2006/relationships/slide" Target="slides/slide55.xml"/><Relationship Id="rId171" Type="http://schemas.openxmlformats.org/officeDocument/2006/relationships/font" Target="fonts/NotoSansSemiBold-regular.fntdata"/><Relationship Id="rId68" Type="http://schemas.openxmlformats.org/officeDocument/2006/relationships/slide" Target="slides/slide58.xml"/><Relationship Id="rId170" Type="http://schemas.openxmlformats.org/officeDocument/2006/relationships/font" Target="fonts/NotoSans-boldItalic.fntdata"/><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font" Target="fonts/NotoSansThin-italic.fntdata"/><Relationship Id="rId69" Type="http://schemas.openxmlformats.org/officeDocument/2006/relationships/slide" Target="slides/slide59.xml"/><Relationship Id="rId164" Type="http://schemas.openxmlformats.org/officeDocument/2006/relationships/font" Target="fonts/NotoSansThin-bold.fntdata"/><Relationship Id="rId163" Type="http://schemas.openxmlformats.org/officeDocument/2006/relationships/font" Target="fonts/NotoSansThin-regular.fntdata"/><Relationship Id="rId162" Type="http://schemas.openxmlformats.org/officeDocument/2006/relationships/font" Target="fonts/Roboto-boldItalic.fntdata"/><Relationship Id="rId169" Type="http://schemas.openxmlformats.org/officeDocument/2006/relationships/font" Target="fonts/NotoSans-italic.fntdata"/><Relationship Id="rId168" Type="http://schemas.openxmlformats.org/officeDocument/2006/relationships/font" Target="fonts/NotoSans-bold.fntdata"/><Relationship Id="rId167" Type="http://schemas.openxmlformats.org/officeDocument/2006/relationships/font" Target="fonts/NotoSans-regular.fntdata"/><Relationship Id="rId166" Type="http://schemas.openxmlformats.org/officeDocument/2006/relationships/font" Target="fonts/NotoSansThin-bold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Roboto-italic.fntdata"/><Relationship Id="rId54" Type="http://schemas.openxmlformats.org/officeDocument/2006/relationships/slide" Target="slides/slide44.xml"/><Relationship Id="rId160" Type="http://schemas.openxmlformats.org/officeDocument/2006/relationships/font" Target="fonts/Roboto-bold.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Roboto-regular.fntdata"/><Relationship Id="rId59" Type="http://schemas.openxmlformats.org/officeDocument/2006/relationships/slide" Target="slides/slide49.xml"/><Relationship Id="rId154" Type="http://schemas.openxmlformats.org/officeDocument/2006/relationships/slide" Target="slides/slide144.xml"/><Relationship Id="rId58" Type="http://schemas.openxmlformats.org/officeDocument/2006/relationships/slide" Target="slides/slide48.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8" Type="http://schemas.openxmlformats.org/officeDocument/2006/relationships/font" Target="fonts/NotoSansMedium-boldItalic.fntdata"/><Relationship Id="rId157" Type="http://schemas.openxmlformats.org/officeDocument/2006/relationships/font" Target="fonts/NotoSansMedium-italic.fntdata"/><Relationship Id="rId156" Type="http://schemas.openxmlformats.org/officeDocument/2006/relationships/font" Target="fonts/NotoSansMedium-bold.fntdata"/><Relationship Id="rId155" Type="http://schemas.openxmlformats.org/officeDocument/2006/relationships/font" Target="fonts/NotoSansMedium-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3T13:17:19.162">
    <p:pos x="6000" y="0"/>
    <p:text>Highlight It is an evidence based progamme</p:text>
  </p:cm>
  <p:cm authorId="0" idx="2" dt="2024-02-15T21:39:16.040">
    <p:pos x="6000" y="0"/>
    <p:text>@naagy14@gmail.com - Add some evidence from Mexico</p:text>
  </p:cm>
  <p:cm authorId="0" idx="3" dt="2024-02-23T13:17:19.162">
    <p:pos x="6000" y="0"/>
    <p:text>@naagy14@gmail.com 
Highlighting this to be up in your inbox</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15T22:05:02.898">
    <p:pos x="6000" y="0"/>
    <p:text>Check the QR code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15T22:36:20.604">
    <p:pos x="187" y="708"/>
    <p:text>Crianza con Conciencia+</p:text>
  </p:cm>
  <p:cm authorId="0" idx="6" dt="2024-02-15T22:36:20.604">
    <p:pos x="187" y="708"/>
    <p:text>Not for 2000 version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2-23T15:14:59.823">
    <p:pos x="6000" y="0"/>
    <p:text>@grm.lmt@gmail.com - Add instructions for modelling
_Reassigned to grm.lmt@gmail.com_</p:text>
  </p:cm>
  <p:cm authorId="0" idx="8" dt="2024-02-23T15:14:59.823">
    <p:pos x="6000" y="0"/>
    <p:text>@grm.lmt@gmail.com - Highlighting this so its on top of your inbox</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23T15:15:25.562">
    <p:pos x="6000" y="0"/>
    <p:text>Remove</p:text>
  </p:cm>
  <p:cm authorId="0" idx="10" dt="2024-02-15T22:39:16.722">
    <p:pos x="6000" y="0"/>
    <p:text>@grm.lmt@gmail.com - Share the shorter version here</p:text>
  </p:cm>
  <p:cm authorId="0" idx="11" dt="2024-02-23T15:15:25.562">
    <p:pos x="6000" y="0"/>
    <p:text>@grm.lmt@gmail.com - Highlighting this so its on top of your inbox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r>
              <a:t/>
            </a:r>
            <a:endParaRPr/>
          </a:p>
        </p:txBody>
      </p:sp>
      <p:sp>
        <p:nvSpPr>
          <p:cNvPr id="263" name="Google Shape;263;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b9b1a6c5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b9b1a6c5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a:solidFill>
                  <a:srgbClr val="0B4060"/>
                </a:solidFill>
              </a:rP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pPr>
            <a:r>
              <a:rPr lang="en-US">
                <a:solidFill>
                  <a:srgbClr val="0B4060"/>
                </a:solidFill>
              </a:rP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Highlight key points in brief </a:t>
            </a:r>
            <a:endParaRPr/>
          </a:p>
        </p:txBody>
      </p:sp>
      <p:sp>
        <p:nvSpPr>
          <p:cNvPr id="349" name="Google Shape;349;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1" name="Google Shape;1571;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8" name="Google Shape;1578;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5" name="Google Shape;1585;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2" name="Google Shape;1592;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9" name="Google Shape;1599;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6" name="Google Shape;1606;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359" name="Google Shape;35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3" name="Google Shape;1613;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0" name="Google Shape;1620;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2" name="Google Shape;1632;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9" name="Google Shape;1639;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6" name="Google Shape;1646;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3" name="Google Shape;1653;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5" name="Google Shape;1665;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2" name="Google Shape;1672;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9" name="Google Shape;1679;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6" name="Google Shape;1686;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5" name="Google Shape;1695;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bb9a15ef93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bb9a15ef93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8" name="Google Shape;1708;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6" name="Google Shape;1716;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4" name="Google Shape;1724;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1" name="Google Shape;1731;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9" name="Google Shape;1739;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7" name="Google Shape;1747;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4" name="Google Shape;1754;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r>
              <a:rPr b="1" lang="en-US">
                <a:solidFill>
                  <a:schemeClr val="dk1"/>
                </a:solidFill>
              </a:rPr>
              <a:t>Highlight the uniqueness of the program, and collaboration between DIF, NIP, PLH and UNICEF. Evidence-based intervention </a:t>
            </a:r>
            <a:endParaRPr b="1">
              <a:solidFill>
                <a:schemeClr val="dk1"/>
              </a:solidFill>
            </a:endParaRPr>
          </a:p>
        </p:txBody>
      </p:sp>
      <p:sp>
        <p:nvSpPr>
          <p:cNvPr id="407" name="Google Shape;407;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6" name="Google Shape;1776;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r>
              <a:t/>
            </a:r>
            <a:endParaRPr/>
          </a:p>
        </p:txBody>
      </p:sp>
      <p:sp>
        <p:nvSpPr>
          <p:cNvPr id="1783" name="Google Shape;1783;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r>
              <a:t/>
            </a:r>
            <a:endParaRPr b="1">
              <a:solidFill>
                <a:schemeClr val="dk1"/>
              </a:solidFill>
            </a:endParaRPr>
          </a:p>
        </p:txBody>
      </p:sp>
      <p:sp>
        <p:nvSpPr>
          <p:cNvPr id="415" name="Google Shape;415;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b9a15e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bb9a15ef9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Crianza con Conciencia+ has three parts: </a:t>
            </a:r>
            <a:br>
              <a:rPr lang="en-US"/>
            </a:br>
            <a:br>
              <a:rPr lang="en-US"/>
            </a:br>
            <a:r>
              <a:rPr lang="en-US"/>
              <a:t>1. The in-person onboarding session, that you are a part of right now </a:t>
            </a:r>
            <a:endParaRPr/>
          </a:p>
          <a:p>
            <a:pPr indent="0" lvl="0" marL="0" rtl="0" algn="l">
              <a:lnSpc>
                <a:spcPct val="100000"/>
              </a:lnSpc>
              <a:spcBef>
                <a:spcPts val="0"/>
              </a:spcBef>
              <a:spcAft>
                <a:spcPts val="0"/>
              </a:spcAft>
              <a:buSzPts val="1100"/>
              <a:buNone/>
            </a:pPr>
            <a:r>
              <a:rPr lang="en-US"/>
              <a:t>2. Courses on chatbot on WhatsApp where you will learn tips on how to improve your relationship with your girl, boy, or teen. </a:t>
            </a:r>
            <a:endParaRPr/>
          </a:p>
          <a:p>
            <a:pPr indent="0" lvl="0" marL="0" rtl="0" algn="l">
              <a:lnSpc>
                <a:spcPct val="100000"/>
              </a:lnSpc>
              <a:spcBef>
                <a:spcPts val="0"/>
              </a:spcBef>
              <a:spcAft>
                <a:spcPts val="0"/>
              </a:spcAft>
              <a:buSzPts val="1100"/>
              <a:buNone/>
            </a:pPr>
            <a:r>
              <a:rPr lang="en-US"/>
              <a:t>3. A WhatsApp group with other parents and facilitators to ask questions, and discuss parenting topics. </a:t>
            </a:r>
            <a:endParaRPr/>
          </a:p>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r>
              <a:t/>
            </a:r>
            <a:endParaRPr b="1">
              <a:solidFill>
                <a:schemeClr val="dk1"/>
              </a:solidFill>
            </a:endParaRPr>
          </a:p>
          <a:p>
            <a:pPr indent="0" lvl="0" marL="0" rtl="0" algn="just">
              <a:lnSpc>
                <a:spcPct val="150000"/>
              </a:lnSpc>
              <a:spcBef>
                <a:spcPts val="1200"/>
              </a:spcBef>
              <a:spcAft>
                <a:spcPts val="0"/>
              </a:spcAft>
              <a:buSzPts val="1100"/>
              <a:buNone/>
            </a:pPr>
            <a:r>
              <a:t/>
            </a: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9a15ef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9a15ef9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US" sz="1200">
                <a:solidFill>
                  <a:srgbClr val="113D5C"/>
                </a:solidFill>
                <a:latin typeface="Noto Sans"/>
                <a:ea typeface="Noto Sans"/>
                <a:cs typeface="Noto Sans"/>
                <a:sym typeface="Noto Sans"/>
              </a:rPr>
              <a:t>Parents receive daily parenting tips via WhatsApp to help them with their relationship with their girl, boy, or teen (requiring only 5 minutes per day). Parents will receive 5 lessons on improving their relationship with their girl, boy, or teen: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r>
              <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b9a15ef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bb9a15ef9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r>
              <a:rPr lang="en-US" sz="1200">
                <a:solidFill>
                  <a:schemeClr val="dk1"/>
                </a:solidFill>
              </a:rPr>
              <a:t>Share the name and the objective of each lesson with the parents.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b9a15ef9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bb9a15ef9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b9a15ef9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bb9a15ef9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US" sz="1200">
                <a:solidFill>
                  <a:srgbClr val="113D5C"/>
                </a:solidFill>
                <a:latin typeface="Noto Sans"/>
                <a:ea typeface="Noto Sans"/>
                <a:cs typeface="Noto Sans"/>
                <a:sym typeface="Noto Sans"/>
              </a:rP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r>
              <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b9a15ef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bb9a15ef9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US" sz="1200">
                <a:solidFill>
                  <a:srgbClr val="113D5C"/>
                </a:solidFill>
                <a:latin typeface="Noto Sans"/>
                <a:ea typeface="Noto Sans"/>
                <a:cs typeface="Noto Sans"/>
                <a:sym typeface="Noto Sans"/>
              </a:rP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There are three chat sessions: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Day 3:  Self-talk: WhatsApp Chat session on self-talk and stress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Day 5: Saying Goodbye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SzPts val="1100"/>
              <a:buNone/>
            </a:pPr>
            <a:r>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r>
              <a:rPr lang="en-US" sz="1200">
                <a:solidFill>
                  <a:srgbClr val="113D5C"/>
                </a:solidFill>
                <a:latin typeface="Noto Sans"/>
                <a:ea typeface="Noto Sans"/>
                <a:cs typeface="Noto Sans"/>
                <a:sym typeface="Noto Sans"/>
              </a:rPr>
              <a:t>The Facilitator will only share discussion prompts in the WhatsApp Support group. Facilitators are </a:t>
            </a:r>
            <a:r>
              <a:rPr b="1" lang="en-US" sz="1200">
                <a:solidFill>
                  <a:srgbClr val="113D5C"/>
                </a:solidFill>
                <a:latin typeface="Noto Sans"/>
                <a:ea typeface="Noto Sans"/>
                <a:cs typeface="Noto Sans"/>
                <a:sym typeface="Noto Sans"/>
              </a:rPr>
              <a:t>not moderators</a:t>
            </a:r>
            <a:r>
              <a:rPr lang="en-US" sz="1200">
                <a:solidFill>
                  <a:srgbClr val="113D5C"/>
                </a:solidFill>
                <a:latin typeface="Noto Sans"/>
                <a:ea typeface="Noto Sans"/>
                <a:cs typeface="Noto Sans"/>
                <a:sym typeface="Noto Sans"/>
              </a:rP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r>
              <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b9a15ef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bb9a15ef9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an overview of how the five days of the program will look like: </a:t>
            </a:r>
            <a:br>
              <a:rPr lang="en-US"/>
            </a:b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b9a15ef93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bb9a15ef93_0_1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an overview of how the five days of the program will look like: </a:t>
            </a:r>
            <a:br>
              <a:rPr lang="en-US"/>
            </a:b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1" name="Google Shape;651;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a:solidFill>
                  <a:srgbClr val="0B4060"/>
                </a:solidFill>
              </a:rP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pPr>
            <a:r>
              <a:rPr lang="en-US">
                <a:solidFill>
                  <a:srgbClr val="0B4060"/>
                </a:solidFill>
              </a:rP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b9b1a6c5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b9b1a6c5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7" name="Google Shape;827;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4" name="Google Shape;834;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b9a15ef93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US" sz="1200">
                <a:solidFill>
                  <a:srgbClr val="113D5C"/>
                </a:solidFill>
                <a:latin typeface="Noto Sans"/>
                <a:ea typeface="Noto Sans"/>
                <a:cs typeface="Noto Sans"/>
                <a:sym typeface="Noto Sans"/>
              </a:rP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pPr>
            <a:r>
              <a:rPr lang="en-US" sz="1200">
                <a:solidFill>
                  <a:srgbClr val="113D5C"/>
                </a:solidFill>
                <a:latin typeface="Noto Sans"/>
                <a:ea typeface="Noto Sans"/>
                <a:cs typeface="Noto Sans"/>
                <a:sym typeface="Noto Sans"/>
              </a:rP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pPr>
            <a:r>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SzPts val="1100"/>
              <a:buNone/>
            </a:pPr>
            <a:r>
              <a:rPr b="1" lang="en-US" sz="1200">
                <a:solidFill>
                  <a:srgbClr val="113D5C"/>
                </a:solidFill>
                <a:latin typeface="Noto Sans"/>
                <a:ea typeface="Noto Sans"/>
                <a:cs typeface="Noto Sans"/>
                <a:sym typeface="Noto Sans"/>
              </a:rP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SzPts val="1100"/>
              <a:buNone/>
            </a:pPr>
            <a:r>
              <a:t/>
            </a: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r>
              <a:t/>
            </a:r>
            <a:endParaRPr/>
          </a:p>
        </p:txBody>
      </p:sp>
      <p:sp>
        <p:nvSpPr>
          <p:cNvPr id="839" name="Google Shape;839;g2bb9a15ef9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bb9a15ef93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Instructions (</a:t>
            </a:r>
            <a:r>
              <a:rPr b="1" lang="en-US" sz="1200" u="sng">
                <a:solidFill>
                  <a:srgbClr val="1155CC"/>
                </a:solidFill>
                <a:latin typeface="Noto Sans"/>
                <a:ea typeface="Noto Sans"/>
                <a:cs typeface="Noto Sans"/>
                <a:sym typeface="Noto Sans"/>
                <a:hlinkClick r:id="rId2">
                  <a:extLst>
                    <a:ext uri="{A12FA001-AC4F-418D-AE19-62706E023703}">
                      <ahyp:hlinkClr val="tx"/>
                    </a:ext>
                  </a:extLst>
                </a:hlinkClick>
              </a:rPr>
              <a:t>Slide</a:t>
            </a:r>
            <a:r>
              <a:rPr b="1" lang="en-US" sz="1200">
                <a:solidFill>
                  <a:srgbClr val="113D5C"/>
                </a:solidFill>
                <a:latin typeface="Noto Sans"/>
                <a:ea typeface="Noto Sans"/>
                <a:cs typeface="Noto Sans"/>
                <a:sym typeface="Noto Sans"/>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Ask the participants if they have any questions.</a:t>
            </a:r>
            <a:endParaRPr/>
          </a:p>
        </p:txBody>
      </p:sp>
      <p:sp>
        <p:nvSpPr>
          <p:cNvPr id="847" name="Google Shape;847;g2bb9a15ef93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b9a15ef93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Instructions (</a:t>
            </a:r>
            <a:r>
              <a:rPr b="1" lang="en-US" sz="1200" u="sng">
                <a:solidFill>
                  <a:srgbClr val="1155CC"/>
                </a:solidFill>
                <a:latin typeface="Noto Sans"/>
                <a:ea typeface="Noto Sans"/>
                <a:cs typeface="Noto Sans"/>
                <a:sym typeface="Noto Sans"/>
                <a:hlinkClick r:id="rId2">
                  <a:extLst>
                    <a:ext uri="{A12FA001-AC4F-418D-AE19-62706E023703}">
                      <ahyp:hlinkClr val="tx"/>
                    </a:ext>
                  </a:extLst>
                </a:hlinkClick>
              </a:rPr>
              <a:t>Slide</a:t>
            </a:r>
            <a:r>
              <a:rPr b="1" lang="en-US" sz="1200">
                <a:solidFill>
                  <a:srgbClr val="113D5C"/>
                </a:solidFill>
                <a:latin typeface="Noto Sans"/>
                <a:ea typeface="Noto Sans"/>
                <a:cs typeface="Noto Sans"/>
                <a:sym typeface="Noto Sans"/>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Ask the participants if they have any questions.</a:t>
            </a:r>
            <a:endParaRPr/>
          </a:p>
        </p:txBody>
      </p:sp>
      <p:sp>
        <p:nvSpPr>
          <p:cNvPr id="854" name="Google Shape;854;g2bb9a15ef9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bb9a15ef93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b="1" lang="en-US" sz="1200">
                <a:solidFill>
                  <a:srgbClr val="113D5C"/>
                </a:solidFill>
                <a:latin typeface="Noto Sans"/>
                <a:ea typeface="Noto Sans"/>
                <a:cs typeface="Noto Sans"/>
                <a:sym typeface="Noto Sans"/>
              </a:rPr>
              <a:t>Instructions (</a:t>
            </a:r>
            <a:r>
              <a:rPr b="1" lang="en-US" sz="1200" u="sng">
                <a:solidFill>
                  <a:srgbClr val="1155CC"/>
                </a:solidFill>
                <a:latin typeface="Noto Sans"/>
                <a:ea typeface="Noto Sans"/>
                <a:cs typeface="Noto Sans"/>
                <a:sym typeface="Noto Sans"/>
                <a:hlinkClick r:id="rId2">
                  <a:extLst>
                    <a:ext uri="{A12FA001-AC4F-418D-AE19-62706E023703}">
                      <ahyp:hlinkClr val="tx"/>
                    </a:ext>
                  </a:extLst>
                </a:hlinkClick>
              </a:rPr>
              <a:t>Slide</a:t>
            </a:r>
            <a:r>
              <a:rPr b="1" lang="en-US" sz="1200">
                <a:solidFill>
                  <a:srgbClr val="113D5C"/>
                </a:solidFill>
                <a:latin typeface="Noto Sans"/>
                <a:ea typeface="Noto Sans"/>
                <a:cs typeface="Noto Sans"/>
                <a:sym typeface="Noto Sans"/>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pPr>
            <a:r>
              <a:rPr lang="en-US" sz="1200">
                <a:solidFill>
                  <a:srgbClr val="113D5C"/>
                </a:solidFill>
                <a:latin typeface="Noto Sans"/>
                <a:ea typeface="Noto Sans"/>
                <a:cs typeface="Noto Sans"/>
                <a:sym typeface="Noto Sans"/>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Ask the participants if they have any questions.</a:t>
            </a:r>
            <a:endParaRPr/>
          </a:p>
        </p:txBody>
      </p:sp>
      <p:sp>
        <p:nvSpPr>
          <p:cNvPr id="861" name="Google Shape;861;g2bb9a15ef9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bb9a15ef93_0_5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pPr>
            <a:r>
              <a:rPr lang="en-US" sz="1200" u="sng">
                <a:solidFill>
                  <a:srgbClr val="113D5C"/>
                </a:solidFill>
                <a:latin typeface="Noto Sans"/>
                <a:ea typeface="Noto Sans"/>
                <a:cs typeface="Noto Sans"/>
                <a:sym typeface="Noto Sans"/>
              </a:rP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pPr>
            <a:r>
              <a:rPr lang="en-US" sz="1200">
                <a:solidFill>
                  <a:srgbClr val="113D5C"/>
                </a:solidFill>
                <a:latin typeface="Noto Sans"/>
                <a:ea typeface="Noto Sans"/>
                <a:cs typeface="Noto Sans"/>
                <a:sym typeface="Noto Sans"/>
              </a:rP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pPr>
            <a:r>
              <a:rPr lang="en-US" sz="1200">
                <a:solidFill>
                  <a:srgbClr val="113D5C"/>
                </a:solidFill>
                <a:latin typeface="Noto Sans"/>
                <a:ea typeface="Noto Sans"/>
                <a:cs typeface="Noto Sans"/>
                <a:sym typeface="Noto Sans"/>
              </a:rPr>
              <a:t>Save the Crianza con Conciencia+ chatbot phone number (+6-012-292-7434</a:t>
            </a:r>
            <a:r>
              <a:rPr lang="en-US" sz="1200">
                <a:solidFill>
                  <a:srgbClr val="113D5C"/>
                </a:solidFill>
                <a:highlight>
                  <a:srgbClr val="FFFFFF"/>
                </a:highlight>
                <a:latin typeface="Noto Sans"/>
                <a:ea typeface="Noto Sans"/>
                <a:cs typeface="Noto Sans"/>
                <a:sym typeface="Noto Sans"/>
              </a:rPr>
              <a:t>) </a:t>
            </a:r>
            <a:r>
              <a:rPr lang="en-US" sz="1200">
                <a:solidFill>
                  <a:srgbClr val="113D5C"/>
                </a:solidFill>
                <a:latin typeface="Noto Sans"/>
                <a:ea typeface="Noto Sans"/>
                <a:cs typeface="Noto Sans"/>
                <a:sym typeface="Noto Sans"/>
              </a:rP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r>
              <a:t/>
            </a:r>
            <a:endParaRPr/>
          </a:p>
        </p:txBody>
      </p:sp>
      <p:sp>
        <p:nvSpPr>
          <p:cNvPr id="868" name="Google Shape;868;g2bb9a15ef93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bb9a15ef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bb9a15ef9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b9a15ef93_0_5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r>
              <a:rPr lang="en-US" sz="1200">
                <a:solidFill>
                  <a:srgbClr val="113D5C"/>
                </a:solidFill>
                <a:latin typeface="Noto Sans"/>
                <a:ea typeface="Noto Sans"/>
                <a:cs typeface="Noto Sans"/>
                <a:sym typeface="Noto Sans"/>
              </a:rPr>
              <a:t>Open WhatsApp, search for ‘Crianza con Conciencia+’ and start a chat by typing INICIAR. </a:t>
            </a:r>
            <a:endParaRPr/>
          </a:p>
        </p:txBody>
      </p:sp>
      <p:sp>
        <p:nvSpPr>
          <p:cNvPr id="893" name="Google Shape;893;g2bb9a15ef93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bb9a15ef9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bb9a15ef93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b9a15ef93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2bb9a15ef93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bb9a15ef93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SzPts val="1100"/>
              <a:buNone/>
            </a:pPr>
            <a:r>
              <a:rPr lang="en-US" sz="1200">
                <a:solidFill>
                  <a:srgbClr val="113D5C"/>
                </a:solidFill>
                <a:latin typeface="Noto Sans"/>
                <a:ea typeface="Noto Sans"/>
                <a:cs typeface="Noto Sans"/>
                <a:sym typeface="Noto Sans"/>
              </a:rP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pPr>
            <a:r>
              <a:rPr lang="en-US" sz="1200">
                <a:solidFill>
                  <a:srgbClr val="113D5C"/>
                </a:solidFill>
                <a:latin typeface="Noto Sans"/>
                <a:ea typeface="Noto Sans"/>
                <a:cs typeface="Noto Sans"/>
                <a:sym typeface="Noto Sans"/>
              </a:rP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pPr>
            <a:br>
              <a:rPr b="1" lang="en-US" sz="1200" u="sng">
                <a:solidFill>
                  <a:schemeClr val="dk1"/>
                </a:solidFill>
              </a:rPr>
            </a:br>
            <a:r>
              <a:rPr lang="en-US" sz="1200">
                <a:solidFill>
                  <a:srgbClr val="113D5C"/>
                </a:solidFill>
                <a:latin typeface="Noto Sans"/>
                <a:ea typeface="Noto Sans"/>
                <a:cs typeface="Noto Sans"/>
                <a:sym typeface="Noto Sans"/>
              </a:rP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r>
              <a:t/>
            </a:r>
            <a:endParaRPr b="1" sz="1200" u="sng">
              <a:solidFill>
                <a:schemeClr val="dk1"/>
              </a:solidFill>
            </a:endParaRPr>
          </a:p>
        </p:txBody>
      </p:sp>
      <p:sp>
        <p:nvSpPr>
          <p:cNvPr id="942" name="Google Shape;942;g2bb9a15ef9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bb9a15ef93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r>
              <a:t/>
            </a:r>
            <a:endParaRPr b="1" sz="1200" u="sng">
              <a:solidFill>
                <a:schemeClr val="dk1"/>
              </a:solidFill>
            </a:endParaRPr>
          </a:p>
        </p:txBody>
      </p:sp>
      <p:sp>
        <p:nvSpPr>
          <p:cNvPr id="950" name="Google Shape;950;g2bb9a15ef93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b9a15ef93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SzPts val="1100"/>
              <a:buNone/>
            </a:pPr>
            <a:r>
              <a:rPr lang="en-US" sz="1200">
                <a:solidFill>
                  <a:srgbClr val="113D5C"/>
                </a:solidFill>
                <a:latin typeface="Noto Sans"/>
                <a:ea typeface="Noto Sans"/>
                <a:cs typeface="Noto Sans"/>
                <a:sym typeface="Noto Sans"/>
              </a:rP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r>
              <a:t/>
            </a:r>
            <a:endParaRPr b="1" sz="1200" u="sng">
              <a:solidFill>
                <a:schemeClr val="dk1"/>
              </a:solidFill>
            </a:endParaRPr>
          </a:p>
        </p:txBody>
      </p:sp>
      <p:sp>
        <p:nvSpPr>
          <p:cNvPr id="959" name="Google Shape;959;g2bb9a15ef9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b9a15ef93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US" sz="1200" u="sng">
                <a:solidFill>
                  <a:srgbClr val="113D5C"/>
                </a:solidFill>
                <a:latin typeface="Noto Sans"/>
                <a:ea typeface="Noto Sans"/>
                <a:cs typeface="Noto Sans"/>
                <a:sym typeface="Noto Sans"/>
              </a:rP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pPr>
            <a:r>
              <a:rPr lang="en-US" sz="1200">
                <a:solidFill>
                  <a:srgbClr val="113D5C"/>
                </a:solidFill>
                <a:latin typeface="Noto Sans"/>
                <a:ea typeface="Noto Sans"/>
                <a:cs typeface="Noto Sans"/>
                <a:sym typeface="Noto Sans"/>
              </a:rP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r>
              <a:rPr lang="en-US" sz="1200">
                <a:solidFill>
                  <a:srgbClr val="113D5C"/>
                </a:solidFill>
                <a:latin typeface="Noto Sans"/>
                <a:ea typeface="Noto Sans"/>
                <a:cs typeface="Noto Sans"/>
                <a:sym typeface="Noto Sans"/>
              </a:rPr>
              <a:t>Play the video on the screen. Ask participants if they have any questions.</a:t>
            </a:r>
            <a:endParaRPr b="1" sz="1200" u="sng">
              <a:solidFill>
                <a:schemeClr val="dk1"/>
              </a:solidFill>
            </a:endParaRPr>
          </a:p>
        </p:txBody>
      </p:sp>
      <p:sp>
        <p:nvSpPr>
          <p:cNvPr id="967" name="Google Shape;967;g2bb9a15ef9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b9a15ef93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SzPts val="1100"/>
              <a:buNone/>
            </a:pPr>
            <a:r>
              <a:rPr lang="en-US" sz="1200">
                <a:solidFill>
                  <a:srgbClr val="113D5C"/>
                </a:solidFill>
                <a:latin typeface="Noto Sans"/>
                <a:ea typeface="Noto Sans"/>
                <a:cs typeface="Noto Sans"/>
                <a:sym typeface="Noto Sans"/>
              </a:rP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Text, Images, and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Select this option if reading is challenging for you, and you </a:t>
            </a:r>
            <a:r>
              <a:rPr b="1" lang="en-US" sz="1200">
                <a:solidFill>
                  <a:srgbClr val="113D5C"/>
                </a:solidFill>
                <a:latin typeface="Noto Sans"/>
                <a:ea typeface="Noto Sans"/>
                <a:cs typeface="Noto Sans"/>
                <a:sym typeface="Noto Sans"/>
              </a:rPr>
              <a:t>don</a:t>
            </a:r>
            <a:r>
              <a:rPr lang="en-US" sz="1200">
                <a:solidFill>
                  <a:srgbClr val="113D5C"/>
                </a:solidFill>
                <a:latin typeface="Noto Sans"/>
                <a:ea typeface="Noto Sans"/>
                <a:cs typeface="Noto Sans"/>
                <a:sym typeface="Noto Sans"/>
              </a:rPr>
              <a:t>’</a:t>
            </a:r>
            <a:r>
              <a:rPr b="1" lang="en-US" sz="1200">
                <a:solidFill>
                  <a:srgbClr val="113D5C"/>
                </a:solidFill>
                <a:latin typeface="Noto Sans"/>
                <a:ea typeface="Noto Sans"/>
                <a:cs typeface="Noto Sans"/>
                <a:sym typeface="Noto Sans"/>
              </a:rPr>
              <a:t>t </a:t>
            </a:r>
            <a:r>
              <a:rPr lang="en-US" sz="1200">
                <a:solidFill>
                  <a:srgbClr val="113D5C"/>
                </a:solidFill>
                <a:latin typeface="Noto Sans"/>
                <a:ea typeface="Noto Sans"/>
                <a:cs typeface="Noto Sans"/>
                <a:sym typeface="Noto Sans"/>
              </a:rP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Select this option if reading is challenging for you, and you </a:t>
            </a:r>
            <a:r>
              <a:rPr b="1" lang="en-US" sz="1200">
                <a:solidFill>
                  <a:srgbClr val="113D5C"/>
                </a:solidFill>
                <a:latin typeface="Noto Sans"/>
                <a:ea typeface="Noto Sans"/>
                <a:cs typeface="Noto Sans"/>
                <a:sym typeface="Noto Sans"/>
              </a:rPr>
              <a:t>do </a:t>
            </a:r>
            <a:r>
              <a:rPr lang="en-US" sz="1200">
                <a:solidFill>
                  <a:srgbClr val="113D5C"/>
                </a:solidFill>
                <a:latin typeface="Noto Sans"/>
                <a:ea typeface="Noto Sans"/>
                <a:cs typeface="Noto Sans"/>
                <a:sym typeface="Noto Sans"/>
              </a:rP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Text and Images Only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Select this option if reading is </a:t>
            </a:r>
            <a:r>
              <a:rPr b="1" lang="en-US" sz="1200">
                <a:solidFill>
                  <a:srgbClr val="113D5C"/>
                </a:solidFill>
                <a:latin typeface="Noto Sans"/>
                <a:ea typeface="Noto Sans"/>
                <a:cs typeface="Noto Sans"/>
                <a:sym typeface="Noto Sans"/>
              </a:rPr>
              <a:t>NOT </a:t>
            </a:r>
            <a:r>
              <a:rPr lang="en-US" sz="1200">
                <a:solidFill>
                  <a:srgbClr val="113D5C"/>
                </a:solidFill>
                <a:latin typeface="Noto Sans"/>
                <a:ea typeface="Noto Sans"/>
                <a:cs typeface="Noto Sans"/>
                <a:sym typeface="Noto Sans"/>
              </a:rPr>
              <a:t>challenging for you, and you </a:t>
            </a:r>
            <a:r>
              <a:rPr b="1" lang="en-US" sz="1200">
                <a:solidFill>
                  <a:srgbClr val="113D5C"/>
                </a:solidFill>
                <a:latin typeface="Noto Sans"/>
                <a:ea typeface="Noto Sans"/>
                <a:cs typeface="Noto Sans"/>
                <a:sym typeface="Noto Sans"/>
              </a:rPr>
              <a:t>do </a:t>
            </a:r>
            <a:r>
              <a:rPr lang="en-US" sz="1200">
                <a:solidFill>
                  <a:srgbClr val="113D5C"/>
                </a:solidFill>
                <a:latin typeface="Noto Sans"/>
                <a:ea typeface="Noto Sans"/>
                <a:cs typeface="Noto Sans"/>
                <a:sym typeface="Noto Sans"/>
              </a:rP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t/>
            </a:r>
            <a:endParaRPr b="1" sz="1200" u="sng">
              <a:solidFill>
                <a:schemeClr val="dk1"/>
              </a:solidFill>
            </a:endParaRPr>
          </a:p>
        </p:txBody>
      </p:sp>
      <p:sp>
        <p:nvSpPr>
          <p:cNvPr id="973" name="Google Shape;973;g2bb9a15ef9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bb9a15ef93_0_1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0" name="Google Shape;990;g2bb9a15ef93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bb9a15ef93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pPr>
            <a:r>
              <a:rPr lang="en-US" sz="1300">
                <a:solidFill>
                  <a:srgbClr val="E4007C"/>
                </a:solidFill>
                <a:latin typeface="Noto Sans SemiBold"/>
                <a:ea typeface="Noto Sans SemiBold"/>
                <a:cs typeface="Noto Sans SemiBold"/>
                <a:sym typeface="Noto Sans SemiBold"/>
              </a:rP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pPr>
            <a:r>
              <a:rPr lang="en-US" sz="1200">
                <a:solidFill>
                  <a:srgbClr val="113D5C"/>
                </a:solidFill>
                <a:latin typeface="Noto Sans SemiBold"/>
                <a:ea typeface="Noto Sans SemiBold"/>
                <a:cs typeface="Noto Sans SemiBold"/>
                <a:sym typeface="Noto Sans SemiBold"/>
              </a:rP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SzPts val="1100"/>
              <a:buNone/>
            </a:pPr>
            <a:r>
              <a:t/>
            </a:r>
            <a:endParaRPr sz="1200" u="sng">
              <a:solidFill>
                <a:srgbClr val="113D5C"/>
              </a:solidFill>
              <a:latin typeface="Noto Sans"/>
              <a:ea typeface="Noto Sans"/>
              <a:cs typeface="Noto Sans"/>
              <a:sym typeface="Noto Sans"/>
            </a:endParaRPr>
          </a:p>
        </p:txBody>
      </p:sp>
      <p:sp>
        <p:nvSpPr>
          <p:cNvPr id="1000" name="Google Shape;1000;g2bb9a15ef9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b9a15ef93_0_10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SzPts val="1100"/>
              <a:buNone/>
            </a:pPr>
            <a:r>
              <a:rPr lang="en-US" sz="1300">
                <a:solidFill>
                  <a:srgbClr val="E4007C"/>
                </a:solidFill>
                <a:latin typeface="Noto Sans SemiBold"/>
                <a:ea typeface="Noto Sans SemiBold"/>
                <a:cs typeface="Noto Sans SemiBold"/>
                <a:sym typeface="Noto Sans SemiBold"/>
              </a:rP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pPr>
            <a:r>
              <a:rPr lang="en-US" sz="1200">
                <a:solidFill>
                  <a:srgbClr val="113D5C"/>
                </a:solidFill>
                <a:latin typeface="Noto Sans SemiBold"/>
                <a:ea typeface="Noto Sans SemiBold"/>
                <a:cs typeface="Noto Sans SemiBold"/>
                <a:sym typeface="Noto Sans SemiBold"/>
              </a:rP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SemiBold"/>
                <a:ea typeface="Noto Sans SemiBold"/>
                <a:cs typeface="Noto Sans SemiBold"/>
                <a:sym typeface="Noto Sans SemiBold"/>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r>
              <a:rPr lang="en-US" sz="1200">
                <a:solidFill>
                  <a:srgbClr val="113D5C"/>
                </a:solidFill>
                <a:latin typeface="Noto Sans"/>
                <a:ea typeface="Noto Sans"/>
                <a:cs typeface="Noto Sans"/>
                <a:sym typeface="Noto Sans"/>
              </a:rP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Everyone’s lesson will look a little different, as the lessons are personalised to the parent’s profile.</a:t>
            </a:r>
            <a:endParaRPr/>
          </a:p>
        </p:txBody>
      </p:sp>
      <p:sp>
        <p:nvSpPr>
          <p:cNvPr id="1006" name="Google Shape;1006;g2bb9a15ef93_0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bb9a15ef93_0_1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b="1" sz="1200" u="sng">
              <a:solidFill>
                <a:schemeClr val="dk1"/>
              </a:solidFill>
            </a:endParaRPr>
          </a:p>
        </p:txBody>
      </p:sp>
      <p:sp>
        <p:nvSpPr>
          <p:cNvPr id="1011" name="Google Shape;1011;g2bb9a15ef93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bb9a15ef93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sz="1200">
                <a:solidFill>
                  <a:srgbClr val="113D5C"/>
                </a:solidFill>
                <a:latin typeface="Noto Sans SemiBold"/>
                <a:ea typeface="Noto Sans SemiBold"/>
                <a:cs typeface="Noto Sans SemiBold"/>
                <a:sym typeface="Noto Sans SemiBold"/>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pPr>
            <a:r>
              <a:rPr lang="en-US" sz="1200">
                <a:solidFill>
                  <a:srgbClr val="113D5C"/>
                </a:solidFill>
                <a:latin typeface="Noto Sans"/>
                <a:ea typeface="Noto Sans"/>
                <a:cs typeface="Noto Sans"/>
                <a:sym typeface="Noto Sans"/>
              </a:rP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lang="en-US" sz="1200">
                <a:solidFill>
                  <a:srgbClr val="113D5C"/>
                </a:solidFill>
                <a:latin typeface="Noto Sans SemiBold"/>
                <a:ea typeface="Noto Sans SemiBold"/>
                <a:cs typeface="Noto Sans SemiBold"/>
                <a:sym typeface="Noto Sans SemiBold"/>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pPr>
            <a:r>
              <a:rPr lang="en-US" sz="1200">
                <a:solidFill>
                  <a:srgbClr val="113D5C"/>
                </a:solidFill>
                <a:latin typeface="Noto Sans"/>
                <a:ea typeface="Noto Sans"/>
                <a:cs typeface="Noto Sans"/>
                <a:sym typeface="Noto Sans"/>
              </a:rP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pPr>
            <a:r>
              <a:rPr lang="en-US" sz="1200">
                <a:solidFill>
                  <a:srgbClr val="113D5C"/>
                </a:solidFill>
                <a:latin typeface="Noto Sans"/>
                <a:ea typeface="Noto Sans"/>
                <a:cs typeface="Noto Sans"/>
                <a:sym typeface="Noto Sans"/>
              </a:rP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r>
              <a:rPr lang="en-US" sz="1200">
                <a:solidFill>
                  <a:srgbClr val="113D5C"/>
                </a:solidFill>
                <a:latin typeface="Noto Sans"/>
                <a:ea typeface="Noto Sans"/>
                <a:cs typeface="Noto Sans"/>
                <a:sym typeface="Noto Sans"/>
              </a:rPr>
              <a:t>Ask the parents if they have any questions about using Crianza con Conciencia+ Chatbot </a:t>
            </a:r>
            <a:endParaRPr/>
          </a:p>
        </p:txBody>
      </p:sp>
      <p:sp>
        <p:nvSpPr>
          <p:cNvPr id="1030" name="Google Shape;1030;g2bb9a15ef93_0_1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bb9a15ef93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en-US" sz="1200">
                <a:solidFill>
                  <a:srgbClr val="113D5C"/>
                </a:solidFill>
                <a:latin typeface="Noto Sans SemiBold"/>
                <a:ea typeface="Noto Sans SemiBold"/>
                <a:cs typeface="Noto Sans SemiBold"/>
                <a:sym typeface="Noto Sans SemiBold"/>
              </a:rPr>
              <a:t>Using MENU to change the settings </a:t>
            </a:r>
            <a:endParaRPr/>
          </a:p>
        </p:txBody>
      </p:sp>
      <p:sp>
        <p:nvSpPr>
          <p:cNvPr id="1051" name="Google Shape;1051;g2bb9a15ef93_0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bb9a15ef93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en-US" sz="1200">
                <a:solidFill>
                  <a:srgbClr val="113D5C"/>
                </a:solidFill>
                <a:latin typeface="Noto Sans SemiBold"/>
                <a:ea typeface="Noto Sans SemiBold"/>
                <a:cs typeface="Noto Sans SemiBold"/>
                <a:sym typeface="Noto Sans SemiBold"/>
              </a:rPr>
              <a:t>Using MENU to revisit the lessons they have completed </a:t>
            </a:r>
            <a:endParaRPr/>
          </a:p>
        </p:txBody>
      </p:sp>
      <p:sp>
        <p:nvSpPr>
          <p:cNvPr id="1057" name="Google Shape;1057;g2bb9a15ef93_0_1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19" name="Google Shape;319;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bb9a15ef93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bb9a15ef93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u="sng">
              <a:solidFill>
                <a:schemeClr val="dk1"/>
              </a:solidFill>
            </a:endParaRPr>
          </a:p>
        </p:txBody>
      </p:sp>
      <p:sp>
        <p:nvSpPr>
          <p:cNvPr id="1079" name="Google Shape;1079;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u="sng">
              <a:solidFill>
                <a:schemeClr val="dk1"/>
              </a:solidFill>
            </a:endParaRPr>
          </a:p>
        </p:txBody>
      </p:sp>
      <p:sp>
        <p:nvSpPr>
          <p:cNvPr id="1089" name="Google Shape;1089;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u="sng">
              <a:solidFill>
                <a:schemeClr val="dk1"/>
              </a:solidFill>
            </a:endParaRPr>
          </a:p>
        </p:txBody>
      </p:sp>
      <p:sp>
        <p:nvSpPr>
          <p:cNvPr id="1112" name="Google Shape;1112;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0" name="Google Shape;1130;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3" name="Google Shape;1153;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Group welcome </a:t>
            </a:r>
            <a:endParaRPr/>
          </a:p>
        </p:txBody>
      </p:sp>
      <p:sp>
        <p:nvSpPr>
          <p:cNvPr id="332" name="Google Shape;332;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6" name="Google Shape;1176;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r>
              <a:t/>
            </a:r>
            <a:endParaRPr/>
          </a:p>
        </p:txBody>
      </p:sp>
      <p:sp>
        <p:nvSpPr>
          <p:cNvPr id="1189" name="Google Shape;1189;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Group welcome </a:t>
            </a:r>
            <a:endParaRPr/>
          </a:p>
        </p:txBody>
      </p:sp>
      <p:sp>
        <p:nvSpPr>
          <p:cNvPr id="1221" name="Google Shape;1221;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0" name="Google Shape;1250;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7" name="Google Shape;1257;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4" name="Google Shape;1264;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1" name="Google Shape;1271;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64" name="Shape 64"/>
        <p:cNvGrpSpPr/>
        <p:nvPr/>
      </p:nvGrpSpPr>
      <p:grpSpPr>
        <a:xfrm>
          <a:off x="0" y="0"/>
          <a:ext cx="0" cy="0"/>
          <a:chOff x="0" y="0"/>
          <a:chExt cx="0" cy="0"/>
        </a:xfrm>
      </p:grpSpPr>
      <p:pic>
        <p:nvPicPr>
          <p:cNvPr id="65" name="Google Shape;65;p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6" name="Google Shape;66;p18"/>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67" name="Google Shape;67;p18"/>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 name="Google Shape;68;p18"/>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73" name="Google Shape;73;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74" name="Google Shape;74;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75" name="Google Shape;75;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77" name="Google Shape;77;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78" name="Shape 78"/>
        <p:cNvGrpSpPr/>
        <p:nvPr/>
      </p:nvGrpSpPr>
      <p:grpSpPr>
        <a:xfrm>
          <a:off x="0" y="0"/>
          <a:ext cx="0" cy="0"/>
          <a:chOff x="0" y="0"/>
          <a:chExt cx="0" cy="0"/>
        </a:xfrm>
      </p:grpSpPr>
      <p:pic>
        <p:nvPicPr>
          <p:cNvPr id="79" name="Google Shape;79;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0" name="Google Shape;80;p20"/>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81" name="Google Shape;81;p20"/>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5" name="Google Shape;85;p20"/>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86" name="Google Shape;86;p20"/>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8" name="Google Shape;88;p20"/>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9" name="Google Shape;89;p20"/>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2" name="Google Shape;92;p2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93" name="Google Shape;93;p2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94" name="Google Shape;94;p2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95" name="Google Shape;95;p2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96" name="Google Shape;96;p2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9" name="Google Shape;99;p22"/>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0" name="Google Shape;100;p22"/>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1" name="Google Shape;101;p22"/>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2" name="Google Shape;102;p22"/>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3" name="Google Shape;103;p22"/>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04" name="Shape 104"/>
        <p:cNvGrpSpPr/>
        <p:nvPr/>
      </p:nvGrpSpPr>
      <p:grpSpPr>
        <a:xfrm>
          <a:off x="0" y="0"/>
          <a:ext cx="0" cy="0"/>
          <a:chOff x="0" y="0"/>
          <a:chExt cx="0" cy="0"/>
        </a:xfrm>
      </p:grpSpPr>
      <p:pic>
        <p:nvPicPr>
          <p:cNvPr id="105" name="Google Shape;105;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6" name="Google Shape;106;p23"/>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07" name="Google Shape;107;p23"/>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23"/>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9" name="Google Shape;109;p23"/>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10" name="Google Shape;110;p23"/>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3"/>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12" name="Shape 112"/>
        <p:cNvGrpSpPr/>
        <p:nvPr/>
      </p:nvGrpSpPr>
      <p:grpSpPr>
        <a:xfrm>
          <a:off x="0" y="0"/>
          <a:ext cx="0" cy="0"/>
          <a:chOff x="0" y="0"/>
          <a:chExt cx="0" cy="0"/>
        </a:xfrm>
      </p:grpSpPr>
      <p:sp>
        <p:nvSpPr>
          <p:cNvPr id="113" name="Google Shape;113;p24"/>
          <p:cNvSpPr/>
          <p:nvPr>
            <p:ph idx="2" type="pic"/>
          </p:nvPr>
        </p:nvSpPr>
        <p:spPr>
          <a:xfrm>
            <a:off x="61" y="0"/>
            <a:ext cx="3704100" cy="4403100"/>
          </a:xfrm>
          <a:prstGeom prst="rect">
            <a:avLst/>
          </a:prstGeom>
          <a:noFill/>
          <a:ln>
            <a:noFill/>
          </a:ln>
        </p:spPr>
      </p:sp>
      <p:sp>
        <p:nvSpPr>
          <p:cNvPr id="114" name="Google Shape;114;p24"/>
          <p:cNvSpPr/>
          <p:nvPr>
            <p:ph idx="3" type="pic"/>
          </p:nvPr>
        </p:nvSpPr>
        <p:spPr>
          <a:xfrm>
            <a:off x="5439966" y="0"/>
            <a:ext cx="3704100" cy="4403100"/>
          </a:xfrm>
          <a:prstGeom prst="rect">
            <a:avLst/>
          </a:prstGeom>
          <a:noFill/>
          <a:ln>
            <a:noFill/>
          </a:ln>
        </p:spPr>
      </p:sp>
      <p:pic>
        <p:nvPicPr>
          <p:cNvPr id="115" name="Google Shape;115;p24"/>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16" name="Google Shape;116;p24"/>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8" name="Google Shape;118;p24"/>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19" name="Google Shape;119;p24"/>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4"/>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3" name="Google Shape;123;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4" name="Google Shape;124;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5" name="Google Shape;125;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6" name="Google Shape;126;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7" name="Google Shape;127;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28" name="Shape 128"/>
        <p:cNvGrpSpPr/>
        <p:nvPr/>
      </p:nvGrpSpPr>
      <p:grpSpPr>
        <a:xfrm>
          <a:off x="0" y="0"/>
          <a:ext cx="0" cy="0"/>
          <a:chOff x="0" y="0"/>
          <a:chExt cx="0" cy="0"/>
        </a:xfrm>
      </p:grpSpPr>
      <p:sp>
        <p:nvSpPr>
          <p:cNvPr id="129" name="Google Shape;129;p2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1" name="Google Shape;131;p2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2" name="Google Shape;132;p2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33" name="Google Shape;133;p2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34" name="Google Shape;134;p26"/>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35" name="Shape 135"/>
        <p:cNvGrpSpPr/>
        <p:nvPr/>
      </p:nvGrpSpPr>
      <p:grpSpPr>
        <a:xfrm>
          <a:off x="0" y="0"/>
          <a:ext cx="0" cy="0"/>
          <a:chOff x="0" y="0"/>
          <a:chExt cx="0" cy="0"/>
        </a:xfrm>
      </p:grpSpPr>
      <p:sp>
        <p:nvSpPr>
          <p:cNvPr id="136" name="Google Shape;136;p27"/>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7"/>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8" name="Google Shape;138;p27"/>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9" name="Google Shape;139;p27"/>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0" name="Google Shape;140;p27"/>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1" name="Google Shape;141;p27"/>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2" name="Google Shape;142;p27"/>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43" name="Shape 143"/>
        <p:cNvGrpSpPr/>
        <p:nvPr/>
      </p:nvGrpSpPr>
      <p:grpSpPr>
        <a:xfrm>
          <a:off x="0" y="0"/>
          <a:ext cx="0" cy="0"/>
          <a:chOff x="0" y="0"/>
          <a:chExt cx="0" cy="0"/>
        </a:xfrm>
      </p:grpSpPr>
      <p:sp>
        <p:nvSpPr>
          <p:cNvPr id="144" name="Google Shape;144;p28"/>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28"/>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46" name="Google Shape;146;p2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47" name="Google Shape;147;p2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8" name="Google Shape;148;p2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9" name="Google Shape;149;p28"/>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51" name="Shape 151"/>
        <p:cNvGrpSpPr/>
        <p:nvPr/>
      </p:nvGrpSpPr>
      <p:grpSpPr>
        <a:xfrm>
          <a:off x="0" y="0"/>
          <a:ext cx="0" cy="0"/>
          <a:chOff x="0" y="0"/>
          <a:chExt cx="0" cy="0"/>
        </a:xfrm>
      </p:grpSpPr>
      <p:sp>
        <p:nvSpPr>
          <p:cNvPr id="152" name="Google Shape;152;p29"/>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29"/>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54" name="Google Shape;154;p29"/>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55" name="Google Shape;155;p29"/>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56" name="Google Shape;156;p29"/>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57" name="Google Shape;157;p29"/>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8" name="Google Shape;158;p29"/>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 name="Google Shape;159;p29"/>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0" name="Google Shape;160;p29"/>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1" name="Google Shape;161;p29"/>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2" name="Google Shape;162;p29"/>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29"/>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4" name="Google Shape;164;p29"/>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29"/>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66" name="Shape 166"/>
        <p:cNvGrpSpPr/>
        <p:nvPr/>
      </p:nvGrpSpPr>
      <p:grpSpPr>
        <a:xfrm>
          <a:off x="0" y="0"/>
          <a:ext cx="0" cy="0"/>
          <a:chOff x="0" y="0"/>
          <a:chExt cx="0" cy="0"/>
        </a:xfrm>
      </p:grpSpPr>
      <p:sp>
        <p:nvSpPr>
          <p:cNvPr id="167" name="Google Shape;167;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9" name="Google Shape;169;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0" name="Google Shape;170;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1" name="Google Shape;171;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2" name="Google Shape;172;p30"/>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3" name="Google Shape;173;p30"/>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4" name="Google Shape;174;p30"/>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5" name="Google Shape;175;p30"/>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6" name="Google Shape;176;p30"/>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7" name="Google Shape;177;p30"/>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8" name="Google Shape;178;p30"/>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9" name="Google Shape;179;p30"/>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0"/>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1" name="Google Shape;181;p30"/>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2" name="Google Shape;182;p30"/>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3" name="Google Shape;183;p30"/>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184" name="Shape 184"/>
        <p:cNvGrpSpPr/>
        <p:nvPr/>
      </p:nvGrpSpPr>
      <p:grpSpPr>
        <a:xfrm>
          <a:off x="0" y="0"/>
          <a:ext cx="0" cy="0"/>
          <a:chOff x="0" y="0"/>
          <a:chExt cx="0" cy="0"/>
        </a:xfrm>
      </p:grpSpPr>
      <p:sp>
        <p:nvSpPr>
          <p:cNvPr id="185" name="Google Shape;185;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6" name="Google Shape;186;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7" name="Google Shape;187;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8" name="Google Shape;188;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9" name="Google Shape;189;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90" name="Google Shape;190;p31"/>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1"/>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1"/>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1"/>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1"/>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1"/>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96" name="Google Shape;196;p31"/>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197" name="Google Shape;197;p31"/>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198" name="Google Shape;198;p31"/>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199" name="Shape 199"/>
        <p:cNvGrpSpPr/>
        <p:nvPr/>
      </p:nvGrpSpPr>
      <p:grpSpPr>
        <a:xfrm>
          <a:off x="0" y="0"/>
          <a:ext cx="0" cy="0"/>
          <a:chOff x="0" y="0"/>
          <a:chExt cx="0" cy="0"/>
        </a:xfrm>
      </p:grpSpPr>
      <p:sp>
        <p:nvSpPr>
          <p:cNvPr id="200" name="Google Shape;200;p3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3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3" name="Google Shape;203;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4" name="Google Shape;204;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5" name="Google Shape;205;p32"/>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2"/>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2"/>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2"/>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2"/>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2"/>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2"/>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2"/>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3" name="Google Shape;213;p3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14" name="Google Shape;214;p32"/>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15" name="Google Shape;215;p32"/>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16" name="Google Shape;216;p32"/>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7" name="Shape 21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3" name="Shape 22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27" name="Google Shape;227;p37"/>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28" name="Google Shape;228;p37"/>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29" name="Google Shape;229;p37"/>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0" name="Google Shape;230;p37"/>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31" name="Google Shape;231;p37"/>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32" name="Shape 232"/>
        <p:cNvGrpSpPr/>
        <p:nvPr/>
      </p:nvGrpSpPr>
      <p:grpSpPr>
        <a:xfrm>
          <a:off x="0" y="0"/>
          <a:ext cx="0" cy="0"/>
          <a:chOff x="0" y="0"/>
          <a:chExt cx="0" cy="0"/>
        </a:xfrm>
      </p:grpSpPr>
      <p:sp>
        <p:nvSpPr>
          <p:cNvPr id="233" name="Google Shape;233;p3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3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5" name="Google Shape;235;p3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6" name="Google Shape;236;p3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7" name="Google Shape;237;p3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8" name="Google Shape;238;p3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 name="Google Shape;243;p3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4" name="Google Shape;244;p3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5" name="Google Shape;245;p3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46" name="Google Shape;246;p3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47" name="Shape 247"/>
        <p:cNvGrpSpPr/>
        <p:nvPr/>
      </p:nvGrpSpPr>
      <p:grpSpPr>
        <a:xfrm>
          <a:off x="0" y="0"/>
          <a:ext cx="0" cy="0"/>
          <a:chOff x="0" y="0"/>
          <a:chExt cx="0" cy="0"/>
        </a:xfrm>
      </p:grpSpPr>
      <p:pic>
        <p:nvPicPr>
          <p:cNvPr id="248" name="Google Shape;248;p3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9" name="Google Shape;249;p39"/>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50" name="Google Shape;250;p39"/>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1" name="Google Shape;251;p39"/>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2" name="Google Shape;252;p39"/>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3" name="Google Shape;253;p39"/>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0"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8" name="Shape 218"/>
        <p:cNvGrpSpPr/>
        <p:nvPr/>
      </p:nvGrpSpPr>
      <p:grpSpPr>
        <a:xfrm>
          <a:off x="0" y="0"/>
          <a:ext cx="0" cy="0"/>
          <a:chOff x="0" y="0"/>
          <a:chExt cx="0" cy="0"/>
        </a:xfrm>
      </p:grpSpPr>
      <p:cxnSp>
        <p:nvCxnSpPr>
          <p:cNvPr id="219" name="Google Shape;219;p3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20" name="Google Shape;220;p3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21" name="Google Shape;221;p3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22" name="Google Shape;222;p34"/>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 name="Shape 254"/>
        <p:cNvGrpSpPr/>
        <p:nvPr/>
      </p:nvGrpSpPr>
      <p:grpSpPr>
        <a:xfrm>
          <a:off x="0" y="0"/>
          <a:ext cx="0" cy="0"/>
          <a:chOff x="0" y="0"/>
          <a:chExt cx="0" cy="0"/>
        </a:xfrm>
      </p:grpSpPr>
      <p:cxnSp>
        <p:nvCxnSpPr>
          <p:cNvPr id="255" name="Google Shape;255;p4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6" name="Google Shape;256;p4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7" name="Google Shape;257;p4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8" name="Google Shape;258;p40"/>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 id="214748368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8.png"/><Relationship Id="rId4" Type="http://schemas.openxmlformats.org/officeDocument/2006/relationships/hyperlink" Target="http://drive.google.com/file/d/1TlMSyH7LNeKBtMxeWP7_woIzU89bfMgW/view" TargetMode="External"/><Relationship Id="rId5"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14.png"/><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122.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51.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5.png"/><Relationship Id="rId8" Type="http://schemas.openxmlformats.org/officeDocument/2006/relationships/image" Target="../media/image4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hyperlink" Target="https://docs.google.com/forms/d/e/1FAIpQLScWvUZ35viuhsB6T2fkKXucgD0YYU3foYiwUUVGdCEx73udFw/viewform"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30.jpg"/><Relationship Id="rId4" Type="http://schemas.openxmlformats.org/officeDocument/2006/relationships/image" Target="../media/image129.jpg"/><Relationship Id="rId5" Type="http://schemas.openxmlformats.org/officeDocument/2006/relationships/image" Target="../media/image131.jpg"/><Relationship Id="rId6" Type="http://schemas.openxmlformats.org/officeDocument/2006/relationships/image" Target="../media/image128.jpg"/><Relationship Id="rId7" Type="http://schemas.openxmlformats.org/officeDocument/2006/relationships/image" Target="../media/image12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64.png"/><Relationship Id="rId5" Type="http://schemas.openxmlformats.org/officeDocument/2006/relationships/image" Target="../media/image54.png"/><Relationship Id="rId6" Type="http://schemas.openxmlformats.org/officeDocument/2006/relationships/image" Target="../media/image5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34.png"/><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2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comments" Target="../comments/commen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1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1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comments" Target="../comments/commen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1.xml"/><Relationship Id="rId3" Type="http://schemas.openxmlformats.org/officeDocument/2006/relationships/comments" Target="../comments/commen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2.jpg"/><Relationship Id="rId6" Type="http://schemas.openxmlformats.org/officeDocument/2006/relationships/image" Target="../media/image1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8.jpg"/><Relationship Id="rId5" Type="http://schemas.openxmlformats.org/officeDocument/2006/relationships/image" Target="../media/image138.png"/><Relationship Id="rId6"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84.jpg"/><Relationship Id="rId5" Type="http://schemas.openxmlformats.org/officeDocument/2006/relationships/image" Target="../media/image74.jpg"/><Relationship Id="rId6" Type="http://schemas.openxmlformats.org/officeDocument/2006/relationships/image" Target="../media/image72.jpg"/><Relationship Id="rId7"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78.jpg"/><Relationship Id="rId7" Type="http://schemas.openxmlformats.org/officeDocument/2006/relationships/image" Target="../media/image91.png"/><Relationship Id="rId8" Type="http://schemas.openxmlformats.org/officeDocument/2006/relationships/image" Target="../media/image8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85.jpg"/><Relationship Id="rId6" Type="http://schemas.openxmlformats.org/officeDocument/2006/relationships/image" Target="../media/image93.jpg"/><Relationship Id="rId7" Type="http://schemas.openxmlformats.org/officeDocument/2006/relationships/image" Target="../media/image90.jpg"/><Relationship Id="rId8"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1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10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9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104.png"/><Relationship Id="rId4" Type="http://schemas.openxmlformats.org/officeDocument/2006/relationships/image" Target="../media/image112.jpg"/><Relationship Id="rId5" Type="http://schemas.openxmlformats.org/officeDocument/2006/relationships/image" Target="../media/image110.jpg"/><Relationship Id="rId6" Type="http://schemas.openxmlformats.org/officeDocument/2006/relationships/image" Target="../media/image115.jpg"/><Relationship Id="rId7" Type="http://schemas.openxmlformats.org/officeDocument/2006/relationships/image" Target="../media/image11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comments" Target="../comments/comment2.xml"/><Relationship Id="rId4" Type="http://schemas.openxmlformats.org/officeDocument/2006/relationships/image" Target="../media/image94.png"/><Relationship Id="rId5"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drive.google.com/file/d/1Tw0Kt9zwFe4lECs78M8dBR7Ek9kqyc8s/view" TargetMode="External"/><Relationship Id="rId4" Type="http://schemas.openxmlformats.org/officeDocument/2006/relationships/image" Target="../media/image10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drive.google.com/file/d/13g0z8TuNON2n6H77R4QvBEu35szMQUL4/view" TargetMode="External"/><Relationship Id="rId4" Type="http://schemas.openxmlformats.org/officeDocument/2006/relationships/image" Target="../media/image10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hyperlink" Target="http://drive.google.com/file/d/1ThgGJPYuVH7D7w8HwDVsx5VZXOYJDzb6/view" TargetMode="External"/><Relationship Id="rId5" Type="http://schemas.openxmlformats.org/officeDocument/2006/relationships/image" Target="../media/image11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68.png"/><Relationship Id="rId4" Type="http://schemas.openxmlformats.org/officeDocument/2006/relationships/image" Target="../media/image121.png"/><Relationship Id="rId5"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68.png"/><Relationship Id="rId4" Type="http://schemas.openxmlformats.org/officeDocument/2006/relationships/hyperlink" Target="http://drive.google.com/file/d/1U-3qh2yMx_g0kQwCxbYzRCeHkPZKyJol/view" TargetMode="External"/><Relationship Id="rId5" Type="http://schemas.openxmlformats.org/officeDocument/2006/relationships/image" Target="../media/image11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266" name="Google Shape;266;p43"/>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lang="en-US" sz="1700">
                <a:solidFill>
                  <a:srgbClr val="0B4060"/>
                </a:solidFill>
                <a:latin typeface="Noto Sans"/>
                <a:ea typeface="Noto Sans"/>
                <a:cs typeface="Noto Sans"/>
                <a:sym typeface="Noto Sans"/>
              </a:rP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pPr>
            <a:r>
              <a:rPr b="1" lang="en-US" sz="2400">
                <a:solidFill>
                  <a:srgbClr val="0B4060"/>
                </a:solidFill>
                <a:latin typeface="Noto Sans"/>
                <a:ea typeface="Noto Sans"/>
                <a:cs typeface="Noto Sans"/>
                <a:sym typeface="Noto Sans"/>
              </a:rPr>
              <a:t>DAY 1</a:t>
            </a:r>
            <a:endParaRPr b="1" i="0" sz="2300" u="none" cap="none" strike="noStrike">
              <a:solidFill>
                <a:srgbClr val="0B4060"/>
              </a:solidFill>
              <a:latin typeface="Noto Sans"/>
              <a:ea typeface="Noto Sans"/>
              <a:cs typeface="Noto Sans"/>
              <a:sym typeface="Noto Sans"/>
            </a:endParaRPr>
          </a:p>
        </p:txBody>
      </p:sp>
      <p:pic>
        <p:nvPicPr>
          <p:cNvPr id="267" name="Google Shape;267;p43"/>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268" name="Google Shape;268;p43"/>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5" name="Shape 345"/>
        <p:cNvGrpSpPr/>
        <p:nvPr/>
      </p:nvGrpSpPr>
      <p:grpSpPr>
        <a:xfrm>
          <a:off x="0" y="0"/>
          <a:ext cx="0" cy="0"/>
          <a:chOff x="0" y="0"/>
          <a:chExt cx="0" cy="0"/>
        </a:xfrm>
      </p:grpSpPr>
      <p:sp>
        <p:nvSpPr>
          <p:cNvPr id="346" name="Google Shape;346;p52"/>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6000">
                <a:solidFill>
                  <a:schemeClr val="lt1"/>
                </a:solidFill>
                <a:latin typeface="Noto Sans"/>
                <a:ea typeface="Noto Sans"/>
                <a:cs typeface="Noto Sans"/>
                <a:sym typeface="Noto Sans"/>
              </a:rPr>
              <a:t>Share your challenges</a:t>
            </a:r>
            <a:endParaRPr b="1" sz="6000">
              <a:solidFill>
                <a:schemeClr val="lt1"/>
              </a:solidFill>
              <a:latin typeface="Noto Sans"/>
              <a:ea typeface="Noto Sans"/>
              <a:cs typeface="Noto Sans"/>
              <a:sym typeface="Noto Sans"/>
            </a:endParaRPr>
          </a:p>
          <a:p>
            <a:pPr indent="0" lvl="0" marL="0" rtl="0" algn="l">
              <a:spcBef>
                <a:spcPts val="0"/>
              </a:spcBef>
              <a:spcAft>
                <a:spcPts val="0"/>
              </a:spcAft>
              <a:buNone/>
            </a:pPr>
            <a:r>
              <a:t/>
            </a:r>
            <a:endParaRPr b="1" sz="6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42"/>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40" name="Google Shape;1340;p142"/>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pPr>
            <a:r>
              <a:t/>
            </a: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1341" name="Google Shape;1341;p14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42" name="Google Shape;1342;p14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pic>
        <p:nvPicPr>
          <p:cNvPr id="1343" name="Google Shape;1343;p142" title="compartir contenidos en WA.mp4">
            <a:hlinkClick r:id="rId4"/>
          </p:cNvPr>
          <p:cNvPicPr preferRelativeResize="0"/>
          <p:nvPr/>
        </p:nvPicPr>
        <p:blipFill>
          <a:blip r:embed="rId5">
            <a:alphaModFix/>
          </a:blip>
          <a:stretch>
            <a:fillRect/>
          </a:stretch>
        </p:blipFill>
        <p:spPr>
          <a:xfrm>
            <a:off x="1645425" y="845027"/>
            <a:ext cx="5171900" cy="387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43"/>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49" name="Google Shape;1349;p143"/>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pPr>
            <a:r>
              <a:t/>
            </a: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sp>
        <p:nvSpPr>
          <p:cNvPr id="1350" name="Google Shape;1350;p143"/>
          <p:cNvSpPr txBox="1"/>
          <p:nvPr/>
        </p:nvSpPr>
        <p:spPr>
          <a:xfrm>
            <a:off x="353175" y="1016725"/>
            <a:ext cx="5953800" cy="3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00969A"/>
                </a:solidFill>
              </a:rPr>
              <a:t>On Day 3, you will lead a session on self-talk </a:t>
            </a:r>
            <a:endParaRPr b="1">
              <a:solidFill>
                <a:srgbClr val="00969A"/>
              </a:solidFill>
            </a:endParaRPr>
          </a:p>
          <a:p>
            <a:pPr indent="0" lvl="0" marL="0" rtl="0" algn="l">
              <a:spcBef>
                <a:spcPts val="0"/>
              </a:spcBef>
              <a:spcAft>
                <a:spcPts val="0"/>
              </a:spcAft>
              <a:buNone/>
            </a:pPr>
            <a:r>
              <a:t/>
            </a:r>
            <a:endParaRPr b="1">
              <a:solidFill>
                <a:srgbClr val="00969A"/>
              </a:solidFill>
            </a:endParaRPr>
          </a:p>
          <a:p>
            <a:pPr indent="0" lvl="0" marL="0" rtl="0" algn="l">
              <a:spcBef>
                <a:spcPts val="0"/>
              </a:spcBef>
              <a:spcAft>
                <a:spcPts val="0"/>
              </a:spcAft>
              <a:buNone/>
            </a:pPr>
            <a:r>
              <a:t/>
            </a:r>
            <a:endParaRPr b="1">
              <a:solidFill>
                <a:srgbClr val="00969A"/>
              </a:solidFill>
            </a:endParaRPr>
          </a:p>
        </p:txBody>
      </p:sp>
      <p:pic>
        <p:nvPicPr>
          <p:cNvPr id="1351" name="Google Shape;1351;p143"/>
          <p:cNvPicPr preferRelativeResize="0"/>
          <p:nvPr/>
        </p:nvPicPr>
        <p:blipFill rotWithShape="1">
          <a:blip r:embed="rId3">
            <a:alphaModFix/>
          </a:blip>
          <a:srcRect b="0" l="39773" r="0" t="8842"/>
          <a:stretch/>
        </p:blipFill>
        <p:spPr>
          <a:xfrm>
            <a:off x="877725" y="1475151"/>
            <a:ext cx="2958776" cy="2685500"/>
          </a:xfrm>
          <a:prstGeom prst="rect">
            <a:avLst/>
          </a:prstGeom>
          <a:noFill/>
          <a:ln>
            <a:noFill/>
          </a:ln>
        </p:spPr>
      </p:pic>
      <p:sp>
        <p:nvSpPr>
          <p:cNvPr id="1352" name="Google Shape;1352;p143"/>
          <p:cNvSpPr/>
          <p:nvPr/>
        </p:nvSpPr>
        <p:spPr>
          <a:xfrm>
            <a:off x="503000" y="2397300"/>
            <a:ext cx="3349800" cy="845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3" name="Google Shape;1353;p143"/>
          <p:cNvPicPr preferRelativeResize="0"/>
          <p:nvPr/>
        </p:nvPicPr>
        <p:blipFill>
          <a:blip r:embed="rId4">
            <a:alphaModFix/>
          </a:blip>
          <a:stretch>
            <a:fillRect/>
          </a:stretch>
        </p:blipFill>
        <p:spPr>
          <a:xfrm>
            <a:off x="6517675" y="146600"/>
            <a:ext cx="2217825" cy="46654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9" name="Google Shape;1359;p1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1360" name="Google Shape;1360;p1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61" name="Google Shape;1361;p144"/>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r>
              <a:t/>
            </a:r>
            <a:endParaRPr b="1" sz="1200">
              <a:solidFill>
                <a:srgbClr val="FFFFFF"/>
              </a:solidFill>
            </a:endParaRPr>
          </a:p>
          <a:p>
            <a:pPr indent="0" lvl="0" marL="152400" marR="0" rtl="0" algn="l">
              <a:lnSpc>
                <a:spcPct val="100000"/>
              </a:lnSpc>
              <a:spcBef>
                <a:spcPts val="0"/>
              </a:spcBef>
              <a:spcAft>
                <a:spcPts val="0"/>
              </a:spcAft>
              <a:buNone/>
            </a:pPr>
            <a:r>
              <a:rPr b="1" lang="en-US" sz="1200">
                <a:solidFill>
                  <a:srgbClr val="FFFFFF"/>
                </a:solidFill>
              </a:rPr>
              <a:t>ACCEPT </a:t>
            </a:r>
            <a:r>
              <a:rPr lang="en-US" sz="1200">
                <a:solidFill>
                  <a:srgbClr val="FFFFFF"/>
                </a:solidFill>
              </a:rP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r>
              <a:t/>
            </a:r>
            <a:endParaRPr b="1" i="0" sz="2800" u="none" cap="none" strike="noStrike">
              <a:solidFill>
                <a:srgbClr val="FFFFFF"/>
              </a:solidFill>
              <a:latin typeface="Arial"/>
              <a:ea typeface="Arial"/>
              <a:cs typeface="Arial"/>
              <a:sym typeface="Arial"/>
            </a:endParaRPr>
          </a:p>
        </p:txBody>
      </p:sp>
      <p:sp>
        <p:nvSpPr>
          <p:cNvPr id="1362" name="Google Shape;1362;p144"/>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4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EXPLORE </a:t>
            </a:r>
            <a:r>
              <a:rPr lang="en-US" sz="1200">
                <a:solidFill>
                  <a:srgbClr val="FFFFFF"/>
                </a:solidFill>
              </a:rP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r>
              <a:t/>
            </a:r>
            <a:endParaRPr b="0" i="0" sz="1500" u="none" cap="none" strike="noStrike">
              <a:solidFill>
                <a:srgbClr val="FFFFFF"/>
              </a:solidFill>
              <a:latin typeface="Arial"/>
              <a:ea typeface="Arial"/>
              <a:cs typeface="Arial"/>
              <a:sym typeface="Arial"/>
            </a:endParaRPr>
          </a:p>
        </p:txBody>
      </p:sp>
      <p:sp>
        <p:nvSpPr>
          <p:cNvPr id="1363" name="Google Shape;1363;p144"/>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r>
              <a:t/>
            </a:r>
            <a:endParaRPr b="1" sz="5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CONNECT </a:t>
            </a:r>
            <a:r>
              <a:rPr lang="en-US" sz="1200">
                <a:solidFill>
                  <a:srgbClr val="FFFFFF"/>
                </a:solidFill>
              </a:rP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r>
              <a:t/>
            </a:r>
            <a:endParaRPr b="0" i="0" sz="900" u="none" cap="none" strike="noStrike">
              <a:solidFill>
                <a:srgbClr val="FFFFFF"/>
              </a:solidFill>
              <a:latin typeface="Arial"/>
              <a:ea typeface="Arial"/>
              <a:cs typeface="Arial"/>
              <a:sym typeface="Arial"/>
            </a:endParaRPr>
          </a:p>
        </p:txBody>
      </p:sp>
      <p:sp>
        <p:nvSpPr>
          <p:cNvPr id="1364" name="Google Shape;1364;p144"/>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65" name="Google Shape;1365;p144"/>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66" name="Google Shape;1366;p144"/>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67" name="Google Shape;1367;p144"/>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t/>
            </a: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rPr b="1" lang="en-US" sz="1200">
                <a:solidFill>
                  <a:srgbClr val="FFFFFF"/>
                </a:solidFill>
                <a:latin typeface="Roboto"/>
                <a:ea typeface="Roboto"/>
                <a:cs typeface="Roboto"/>
                <a:sym typeface="Roboto"/>
              </a:rPr>
              <a:t>PRACTICE </a:t>
            </a:r>
            <a:r>
              <a:rPr lang="en-US" sz="1200">
                <a:solidFill>
                  <a:srgbClr val="FFFFFF"/>
                </a:solidFill>
                <a:latin typeface="Roboto"/>
                <a:ea typeface="Roboto"/>
                <a:cs typeface="Roboto"/>
                <a:sym typeface="Roboto"/>
              </a:rPr>
              <a:t>the new positive parenting skills at home. </a:t>
            </a:r>
            <a:endParaRPr i="0" sz="900" u="none" cap="none" strike="noStrike">
              <a:solidFill>
                <a:srgbClr val="FFFFFF"/>
              </a:solidFill>
              <a:latin typeface="Roboto"/>
              <a:ea typeface="Roboto"/>
              <a:cs typeface="Roboto"/>
              <a:sym typeface="Roboto"/>
            </a:endParaRPr>
          </a:p>
        </p:txBody>
      </p:sp>
      <p:sp>
        <p:nvSpPr>
          <p:cNvPr id="1368" name="Google Shape;1368;p144"/>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369" name="Google Shape;1369;p144"/>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1370" name="Google Shape;1370;p144"/>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1371" name="Google Shape;1371;p144"/>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1372" name="Google Shape;1372;p144"/>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6" name="Shape 1376"/>
        <p:cNvGrpSpPr/>
        <p:nvPr/>
      </p:nvGrpSpPr>
      <p:grpSpPr>
        <a:xfrm>
          <a:off x="0" y="0"/>
          <a:ext cx="0" cy="0"/>
          <a:chOff x="0" y="0"/>
          <a:chExt cx="0" cy="0"/>
        </a:xfrm>
      </p:grpSpPr>
      <p:sp>
        <p:nvSpPr>
          <p:cNvPr id="1377" name="Google Shape;1377;p145"/>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5"/>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ACCEPT</a:t>
            </a:r>
            <a:endParaRPr>
              <a:latin typeface="Delicious Handrawn"/>
              <a:ea typeface="Delicious Handrawn"/>
              <a:cs typeface="Delicious Handrawn"/>
              <a:sym typeface="Delicious Handrawn"/>
            </a:endParaRPr>
          </a:p>
        </p:txBody>
      </p:sp>
      <p:sp>
        <p:nvSpPr>
          <p:cNvPr id="1379" name="Google Shape;1379;p145"/>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0" name="Google Shape;1380;p145"/>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1381" name="Google Shape;1381;p145"/>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1382" name="Google Shape;1382;p145"/>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300">
                <a:solidFill>
                  <a:schemeClr val="dk2"/>
                </a:solidFill>
                <a:latin typeface="Noto Sans"/>
                <a:ea typeface="Noto Sans"/>
                <a:cs typeface="Noto Sans"/>
                <a:sym typeface="Noto Sans"/>
              </a:rPr>
              <a:t>💡 Today, we're going to practise a skill to manage stress: self-talk. Can anyone share a time when they said something negative to themselves?</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grpSp>
        <p:nvGrpSpPr>
          <p:cNvPr id="1383" name="Google Shape;1383;p145"/>
          <p:cNvGrpSpPr/>
          <p:nvPr/>
        </p:nvGrpSpPr>
        <p:grpSpPr>
          <a:xfrm>
            <a:off x="7610298" y="242075"/>
            <a:ext cx="1114800" cy="1661821"/>
            <a:chOff x="629198" y="1856775"/>
            <a:chExt cx="1114800" cy="1661821"/>
          </a:xfrm>
        </p:grpSpPr>
        <p:pic>
          <p:nvPicPr>
            <p:cNvPr id="1384" name="Google Shape;1384;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85" name="Google Shape;1385;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r>
                <a:rPr lang="en-US">
                  <a:solidFill>
                    <a:srgbClr val="544832"/>
                  </a:solidFill>
                  <a:latin typeface="Oswald"/>
                  <a:ea typeface="Oswald"/>
                  <a:cs typeface="Oswald"/>
                  <a:sym typeface="Oswald"/>
                </a:rPr>
                <a:t> </a:t>
              </a:r>
              <a:endParaRPr>
                <a:solidFill>
                  <a:srgbClr val="544832"/>
                </a:solidFill>
                <a:latin typeface="Oswald"/>
                <a:ea typeface="Oswald"/>
                <a:cs typeface="Oswald"/>
                <a:sym typeface="Oswald"/>
              </a:endParaRPr>
            </a:p>
          </p:txBody>
        </p:sp>
      </p:grpSp>
      <p:sp>
        <p:nvSpPr>
          <p:cNvPr id="1386" name="Google Shape;1386;p145"/>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300">
                <a:solidFill>
                  <a:schemeClr val="dk2"/>
                </a:solidFill>
                <a:latin typeface="Noto Sans"/>
                <a:ea typeface="Noto Sans"/>
                <a:cs typeface="Noto Sans"/>
                <a:sym typeface="Noto Sans"/>
              </a:rPr>
              <a:t>Yesterday, my teenager ignored me when I wanted to spend 1-on-1 time with them. I feel like I am failing at this parenting thing! </a:t>
            </a:r>
            <a:endParaRPr sz="1300">
              <a:solidFill>
                <a:schemeClr val="dk2"/>
              </a:solidFill>
              <a:latin typeface="Noto Sans"/>
              <a:ea typeface="Noto Sans"/>
              <a:cs typeface="Noto Sans"/>
              <a:sym typeface="Noto Sans"/>
            </a:endParaRPr>
          </a:p>
        </p:txBody>
      </p:sp>
      <p:sp>
        <p:nvSpPr>
          <p:cNvPr id="1387" name="Google Shape;1387;p145"/>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a:t>
            </a:r>
            <a:r>
              <a:rPr lang="en-US">
                <a:solidFill>
                  <a:srgbClr val="544832"/>
                </a:solidFill>
                <a:latin typeface="Oswald"/>
                <a:ea typeface="Oswald"/>
                <a:cs typeface="Oswald"/>
                <a:sym typeface="Oswald"/>
              </a:rPr>
              <a:t> </a:t>
            </a:r>
            <a:endParaRPr>
              <a:solidFill>
                <a:srgbClr val="544832"/>
              </a:solidFill>
              <a:latin typeface="Oswald"/>
              <a:ea typeface="Oswald"/>
              <a:cs typeface="Oswald"/>
              <a:sym typeface="Oswald"/>
            </a:endParaRPr>
          </a:p>
        </p:txBody>
      </p:sp>
      <p:sp>
        <p:nvSpPr>
          <p:cNvPr id="1388" name="Google Shape;1388;p145"/>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300">
                <a:solidFill>
                  <a:schemeClr val="dk2"/>
                </a:solidFill>
                <a:latin typeface="Noto Sans"/>
                <a:ea typeface="Noto Sans"/>
                <a:cs typeface="Noto Sans"/>
                <a:sym typeface="Noto Sans"/>
              </a:rPr>
              <a:t>Thank you, Isabel, for sharing. It sounds like you had a challenging moment when your teen did not want to spend 1-on-1 time with you. I </a:t>
            </a:r>
            <a:r>
              <a:rPr lang="en-US" sz="1300">
                <a:solidFill>
                  <a:schemeClr val="dk2"/>
                </a:solidFill>
                <a:latin typeface="Noto Sans"/>
                <a:ea typeface="Noto Sans"/>
                <a:cs typeface="Noto Sans"/>
                <a:sym typeface="Noto Sans"/>
              </a:rPr>
              <a:t>appreciate you sharing so honestly</a:t>
            </a:r>
            <a:r>
              <a:rPr lang="en-US" sz="1300">
                <a:solidFill>
                  <a:schemeClr val="dk2"/>
                </a:solidFill>
                <a:latin typeface="Noto Sans"/>
                <a:ea typeface="Noto Sans"/>
                <a:cs typeface="Noto Sans"/>
                <a:sym typeface="Noto Sans"/>
              </a:rPr>
              <a:t>. </a:t>
            </a:r>
            <a:endParaRPr sz="1300">
              <a:solidFill>
                <a:schemeClr val="dk2"/>
              </a:solidFill>
              <a:latin typeface="Noto Sans"/>
              <a:ea typeface="Noto Sans"/>
              <a:cs typeface="Noto Sans"/>
              <a:sym typeface="Noto Sans"/>
            </a:endParaRPr>
          </a:p>
        </p:txBody>
      </p:sp>
      <p:grpSp>
        <p:nvGrpSpPr>
          <p:cNvPr id="1389" name="Google Shape;1389;p145"/>
          <p:cNvGrpSpPr/>
          <p:nvPr/>
        </p:nvGrpSpPr>
        <p:grpSpPr>
          <a:xfrm>
            <a:off x="7610298" y="2929825"/>
            <a:ext cx="1114800" cy="1661821"/>
            <a:chOff x="629198" y="1856775"/>
            <a:chExt cx="1114800" cy="1661821"/>
          </a:xfrm>
        </p:grpSpPr>
        <p:pic>
          <p:nvPicPr>
            <p:cNvPr id="1390" name="Google Shape;1390;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91" name="Google Shape;1391;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5" name="Shape 1395"/>
        <p:cNvGrpSpPr/>
        <p:nvPr/>
      </p:nvGrpSpPr>
      <p:grpSpPr>
        <a:xfrm>
          <a:off x="0" y="0"/>
          <a:ext cx="0" cy="0"/>
          <a:chOff x="0" y="0"/>
          <a:chExt cx="0" cy="0"/>
        </a:xfrm>
      </p:grpSpPr>
      <p:sp>
        <p:nvSpPr>
          <p:cNvPr id="1396" name="Google Shape;1396;p146"/>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6"/>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ACCEPT</a:t>
            </a:r>
            <a:endParaRPr>
              <a:latin typeface="Delicious Handrawn"/>
              <a:ea typeface="Delicious Handrawn"/>
              <a:cs typeface="Delicious Handrawn"/>
              <a:sym typeface="Delicious Handrawn"/>
            </a:endParaRPr>
          </a:p>
        </p:txBody>
      </p:sp>
      <p:sp>
        <p:nvSpPr>
          <p:cNvPr id="1398" name="Google Shape;1398;p146"/>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9" name="Google Shape;1399;p146"/>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1400" name="Google Shape;1400;p146"/>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1401" name="Google Shape;1401;p146"/>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1700">
                <a:solidFill>
                  <a:schemeClr val="dk2"/>
                </a:solidFill>
                <a:latin typeface="Noto Sans"/>
                <a:ea typeface="Noto Sans"/>
                <a:cs typeface="Noto Sans"/>
                <a:sym typeface="Noto Sans"/>
              </a:rPr>
              <a:t>Yesterday, my teenager ignored me when I wanted to spend 1-on-1 time with them. I felt like I am failing at this parenting thing!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700">
              <a:solidFill>
                <a:schemeClr val="dk2"/>
              </a:solidFill>
              <a:latin typeface="Noto Sans"/>
              <a:ea typeface="Noto Sans"/>
              <a:cs typeface="Noto Sans"/>
              <a:sym typeface="Noto Sans"/>
            </a:endParaRPr>
          </a:p>
        </p:txBody>
      </p:sp>
      <p:sp>
        <p:nvSpPr>
          <p:cNvPr id="1402" name="Google Shape;1402;p146"/>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403" name="Google Shape;1403;p146"/>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600">
                <a:solidFill>
                  <a:schemeClr val="dk2"/>
                </a:solidFill>
                <a:highlight>
                  <a:schemeClr val="accent2"/>
                </a:highlight>
                <a:latin typeface="Noto Sans"/>
                <a:ea typeface="Noto Sans"/>
                <a:cs typeface="Noto Sans"/>
                <a:sym typeface="Noto Sans"/>
              </a:rPr>
              <a:t>Thank you, Isabel, for sharing.</a:t>
            </a:r>
            <a:r>
              <a:rPr lang="en-US" sz="1600">
                <a:solidFill>
                  <a:schemeClr val="dk2"/>
                </a:solidFill>
                <a:latin typeface="Noto Sans"/>
                <a:ea typeface="Noto Sans"/>
                <a:cs typeface="Noto Sans"/>
                <a:sym typeface="Noto Sans"/>
              </a:rPr>
              <a:t> </a:t>
            </a:r>
            <a:r>
              <a:rPr lang="en-US" sz="1600">
                <a:solidFill>
                  <a:schemeClr val="lt1"/>
                </a:solidFill>
                <a:highlight>
                  <a:srgbClr val="00969A"/>
                </a:highlight>
                <a:latin typeface="Noto Sans"/>
                <a:ea typeface="Noto Sans"/>
                <a:cs typeface="Noto Sans"/>
                <a:sym typeface="Noto Sans"/>
              </a:rPr>
              <a:t>It sounds like you had a challenging moment when your teen did not want to spend 1-on-1 time with you.</a:t>
            </a:r>
            <a:r>
              <a:rPr lang="en-US" sz="1600">
                <a:solidFill>
                  <a:schemeClr val="dk2"/>
                </a:solidFill>
                <a:latin typeface="Noto Sans"/>
                <a:ea typeface="Noto Sans"/>
                <a:cs typeface="Noto Sans"/>
                <a:sym typeface="Noto Sans"/>
              </a:rPr>
              <a:t> </a:t>
            </a:r>
            <a:r>
              <a:rPr lang="en-US" sz="1600">
                <a:solidFill>
                  <a:schemeClr val="dk2"/>
                </a:solidFill>
                <a:highlight>
                  <a:srgbClr val="019FE4"/>
                </a:highlight>
                <a:latin typeface="Noto Sans"/>
                <a:ea typeface="Noto Sans"/>
                <a:cs typeface="Noto Sans"/>
                <a:sym typeface="Noto Sans"/>
              </a:rPr>
              <a:t>It is normal to feel like we are failing when things go wrong, especially when we are trying to make a difference.</a:t>
            </a:r>
            <a:r>
              <a:rPr lang="en-US" sz="1600">
                <a:solidFill>
                  <a:schemeClr val="dk2"/>
                </a:solidFill>
                <a:highlight>
                  <a:srgbClr val="019FE4"/>
                </a:highlight>
                <a:latin typeface="Noto Sans"/>
                <a:ea typeface="Noto Sans"/>
                <a:cs typeface="Noto Sans"/>
                <a:sym typeface="Noto Sans"/>
              </a:rPr>
              <a:t>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r>
              <a:t/>
            </a:r>
            <a:endParaRPr sz="900">
              <a:solidFill>
                <a:schemeClr val="dk2"/>
              </a:solidFill>
              <a:latin typeface="Noto Sans"/>
              <a:ea typeface="Noto Sans"/>
              <a:cs typeface="Noto Sans"/>
              <a:sym typeface="Noto Sans"/>
            </a:endParaRPr>
          </a:p>
        </p:txBody>
      </p:sp>
      <p:grpSp>
        <p:nvGrpSpPr>
          <p:cNvPr id="1404" name="Google Shape;1404;p146"/>
          <p:cNvGrpSpPr/>
          <p:nvPr/>
        </p:nvGrpSpPr>
        <p:grpSpPr>
          <a:xfrm>
            <a:off x="7610298" y="2929825"/>
            <a:ext cx="1114800" cy="1661821"/>
            <a:chOff x="629198" y="1856775"/>
            <a:chExt cx="1114800" cy="1661821"/>
          </a:xfrm>
        </p:grpSpPr>
        <p:pic>
          <p:nvPicPr>
            <p:cNvPr id="1405" name="Google Shape;1405;p14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406" name="Google Shape;1406;p14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407" name="Google Shape;1407;p146"/>
          <p:cNvCxnSpPr>
            <a:endCxn id="1408"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1408" name="Google Shape;1408;p146"/>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Praise the parent</a:t>
            </a:r>
            <a:endParaRPr sz="1300"/>
          </a:p>
        </p:txBody>
      </p:sp>
      <p:sp>
        <p:nvSpPr>
          <p:cNvPr id="1409" name="Google Shape;1409;p146"/>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Paraphrased what the parent said </a:t>
            </a:r>
            <a:endParaRPr sz="1300"/>
          </a:p>
        </p:txBody>
      </p:sp>
      <p:cxnSp>
        <p:nvCxnSpPr>
          <p:cNvPr id="1410" name="Google Shape;1410;p146"/>
          <p:cNvCxnSpPr>
            <a:endCxn id="1409"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1411" name="Google Shape;1411;p146"/>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Normalise the experience </a:t>
            </a:r>
            <a:endParaRPr sz="1300"/>
          </a:p>
        </p:txBody>
      </p:sp>
      <p:cxnSp>
        <p:nvCxnSpPr>
          <p:cNvPr id="1412" name="Google Shape;1412;p146"/>
          <p:cNvCxnSpPr>
            <a:endCxn id="1411"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6" name="Shape 1416"/>
        <p:cNvGrpSpPr/>
        <p:nvPr/>
      </p:nvGrpSpPr>
      <p:grpSpPr>
        <a:xfrm>
          <a:off x="0" y="0"/>
          <a:ext cx="0" cy="0"/>
          <a:chOff x="0" y="0"/>
          <a:chExt cx="0" cy="0"/>
        </a:xfrm>
      </p:grpSpPr>
      <p:sp>
        <p:nvSpPr>
          <p:cNvPr id="1417" name="Google Shape;1417;p147"/>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7"/>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7"/>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EXPLORE</a:t>
            </a:r>
            <a:endParaRPr>
              <a:latin typeface="Delicious Handrawn"/>
              <a:ea typeface="Delicious Handrawn"/>
              <a:cs typeface="Delicious Handrawn"/>
              <a:sym typeface="Delicious Handrawn"/>
            </a:endParaRPr>
          </a:p>
        </p:txBody>
      </p:sp>
      <p:pic>
        <p:nvPicPr>
          <p:cNvPr id="1420" name="Google Shape;1420;p147"/>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21" name="Google Shape;1421;p147"/>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2000">
                <a:solidFill>
                  <a:schemeClr val="lt1"/>
                </a:solidFill>
                <a:highlight>
                  <a:srgbClr val="E4027C"/>
                </a:highlight>
                <a:latin typeface="Noto Sans"/>
                <a:ea typeface="Noto Sans"/>
                <a:cs typeface="Noto Sans"/>
                <a:sym typeface="Noto Sans"/>
              </a:rPr>
              <a:t>What</a:t>
            </a:r>
            <a:r>
              <a:rPr lang="en-US" sz="2000">
                <a:solidFill>
                  <a:schemeClr val="dk2"/>
                </a:solidFill>
                <a:latin typeface="Noto Sans"/>
                <a:ea typeface="Noto Sans"/>
                <a:cs typeface="Noto Sans"/>
                <a:sym typeface="Noto Sans"/>
              </a:rPr>
              <a:t> </a:t>
            </a:r>
            <a:r>
              <a:rPr lang="en-US" sz="2000">
                <a:solidFill>
                  <a:schemeClr val="lt1"/>
                </a:solidFill>
                <a:highlight>
                  <a:srgbClr val="DB3614"/>
                </a:highlight>
                <a:latin typeface="Noto Sans"/>
                <a:ea typeface="Noto Sans"/>
                <a:cs typeface="Noto Sans"/>
                <a:sym typeface="Noto Sans"/>
              </a:rPr>
              <a:t>was your teen doing when you tried to have 1-on-1 time?</a:t>
            </a:r>
            <a:r>
              <a:rPr lang="en-US" sz="2000">
                <a:solidFill>
                  <a:schemeClr val="dk2"/>
                </a:solidFill>
                <a:latin typeface="Noto Sans"/>
                <a:ea typeface="Noto Sans"/>
                <a:cs typeface="Noto Sans"/>
                <a:sym typeface="Noto Sans"/>
              </a:rPr>
              <a:t> </a:t>
            </a:r>
            <a:endParaRPr sz="2000">
              <a:solidFill>
                <a:schemeClr val="lt1"/>
              </a:solidFill>
              <a:highlight>
                <a:srgbClr val="E4027C"/>
              </a:highlight>
              <a:latin typeface="Noto Sans"/>
              <a:ea typeface="Noto Sans"/>
              <a:cs typeface="Noto Sans"/>
              <a:sym typeface="Noto Sans"/>
            </a:endParaRPr>
          </a:p>
        </p:txBody>
      </p:sp>
      <p:grpSp>
        <p:nvGrpSpPr>
          <p:cNvPr id="1422" name="Google Shape;1422;p147"/>
          <p:cNvGrpSpPr/>
          <p:nvPr/>
        </p:nvGrpSpPr>
        <p:grpSpPr>
          <a:xfrm>
            <a:off x="7610298" y="242075"/>
            <a:ext cx="1114800" cy="1661821"/>
            <a:chOff x="629198" y="1856775"/>
            <a:chExt cx="1114800" cy="1661821"/>
          </a:xfrm>
        </p:grpSpPr>
        <p:pic>
          <p:nvPicPr>
            <p:cNvPr id="1423" name="Google Shape;1423;p147"/>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24" name="Google Shape;1424;p14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425" name="Google Shape;1425;p147"/>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147"/>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Asked open-ended questions: Who , What, When , Where, Why , How  </a:t>
            </a:r>
            <a:br>
              <a:rPr lang="en-US" sz="1300"/>
            </a:br>
            <a:endParaRPr sz="1300"/>
          </a:p>
        </p:txBody>
      </p:sp>
      <p:cxnSp>
        <p:nvCxnSpPr>
          <p:cNvPr id="1427" name="Google Shape;1427;p147"/>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147"/>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Asked questions exploring the situation</a:t>
            </a:r>
            <a:endParaRPr sz="1300"/>
          </a:p>
        </p:txBody>
      </p:sp>
      <p:pic>
        <p:nvPicPr>
          <p:cNvPr id="1429" name="Google Shape;1429;p147"/>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430" name="Google Shape;1430;p147"/>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She was trying to film a video of herself for social media.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431" name="Google Shape;1431;p147"/>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5" name="Shape 1435"/>
        <p:cNvGrpSpPr/>
        <p:nvPr/>
      </p:nvGrpSpPr>
      <p:grpSpPr>
        <a:xfrm>
          <a:off x="0" y="0"/>
          <a:ext cx="0" cy="0"/>
          <a:chOff x="0" y="0"/>
          <a:chExt cx="0" cy="0"/>
        </a:xfrm>
      </p:grpSpPr>
      <p:sp>
        <p:nvSpPr>
          <p:cNvPr id="1436" name="Google Shape;1436;p14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EXPLORE</a:t>
            </a:r>
            <a:endParaRPr>
              <a:latin typeface="Delicious Handrawn"/>
              <a:ea typeface="Delicious Handrawn"/>
              <a:cs typeface="Delicious Handrawn"/>
              <a:sym typeface="Delicious Handrawn"/>
            </a:endParaRPr>
          </a:p>
        </p:txBody>
      </p:sp>
      <p:pic>
        <p:nvPicPr>
          <p:cNvPr id="1439" name="Google Shape;1439;p14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40" name="Google Shape;1440;p148"/>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600">
                <a:solidFill>
                  <a:schemeClr val="lt1"/>
                </a:solidFill>
                <a:highlight>
                  <a:srgbClr val="6FA8DC"/>
                </a:highlight>
                <a:latin typeface="Noto Sans"/>
                <a:ea typeface="Noto Sans"/>
                <a:cs typeface="Noto Sans"/>
                <a:sym typeface="Noto Sans"/>
              </a:rPr>
              <a:t>I see… so she was busy on social media. </a:t>
            </a:r>
            <a:r>
              <a:rPr lang="en-US" sz="1600">
                <a:solidFill>
                  <a:schemeClr val="lt1"/>
                </a:solidFill>
                <a:highlight>
                  <a:srgbClr val="E4027C"/>
                </a:highlight>
                <a:latin typeface="Noto Sans"/>
                <a:ea typeface="Noto Sans"/>
                <a:cs typeface="Noto Sans"/>
                <a:sym typeface="Noto Sans"/>
              </a:rPr>
              <a:t>How </a:t>
            </a:r>
            <a:r>
              <a:rPr lang="en-US" sz="1600">
                <a:solidFill>
                  <a:schemeClr val="lt1"/>
                </a:solidFill>
                <a:highlight>
                  <a:srgbClr val="00969B"/>
                </a:highlight>
                <a:latin typeface="Noto Sans"/>
                <a:ea typeface="Noto Sans"/>
                <a:cs typeface="Noto Sans"/>
                <a:sym typeface="Noto Sans"/>
              </a:rPr>
              <a:t>do you think the teen felt when you asked her for one-on-one time at that moment?</a:t>
            </a:r>
            <a:endParaRPr sz="1300">
              <a:solidFill>
                <a:schemeClr val="lt1"/>
              </a:solidFill>
              <a:highlight>
                <a:srgbClr val="00969B"/>
              </a:highlight>
              <a:latin typeface="Noto Sans"/>
              <a:ea typeface="Noto Sans"/>
              <a:cs typeface="Noto Sans"/>
              <a:sym typeface="Noto Sans"/>
            </a:endParaRPr>
          </a:p>
        </p:txBody>
      </p:sp>
      <p:grpSp>
        <p:nvGrpSpPr>
          <p:cNvPr id="1441" name="Google Shape;1441;p148"/>
          <p:cNvGrpSpPr/>
          <p:nvPr/>
        </p:nvGrpSpPr>
        <p:grpSpPr>
          <a:xfrm>
            <a:off x="7610298" y="546875"/>
            <a:ext cx="1114800" cy="1661821"/>
            <a:chOff x="629198" y="1856775"/>
            <a:chExt cx="1114800" cy="1661821"/>
          </a:xfrm>
        </p:grpSpPr>
        <p:pic>
          <p:nvPicPr>
            <p:cNvPr id="1442" name="Google Shape;1442;p14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43" name="Google Shape;1443;p14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444" name="Google Shape;1444;p148"/>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148"/>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Asked open-ended questions: Who , What, When , Where, Why , How  </a:t>
            </a:r>
            <a:br>
              <a:rPr lang="en-US" sz="1300"/>
            </a:br>
            <a:endParaRPr sz="1300"/>
          </a:p>
        </p:txBody>
      </p:sp>
      <p:cxnSp>
        <p:nvCxnSpPr>
          <p:cNvPr id="1446" name="Google Shape;1446;p148"/>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148"/>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Asked questions exploring the teen’s perspective</a:t>
            </a:r>
            <a:endParaRPr sz="1300"/>
          </a:p>
        </p:txBody>
      </p:sp>
      <p:pic>
        <p:nvPicPr>
          <p:cNvPr id="1448" name="Google Shape;1448;p148"/>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449" name="Google Shape;1449;p148"/>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Hmmm..maybe she felt I am not respectful of her free time. She rarely gets time to herself between her school and her extracurriculars.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450" name="Google Shape;1450;p148"/>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451" name="Google Shape;1451;p148"/>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Paraphrases responses</a:t>
            </a:r>
            <a:endParaRPr sz="1300"/>
          </a:p>
        </p:txBody>
      </p:sp>
      <p:cxnSp>
        <p:nvCxnSpPr>
          <p:cNvPr id="1452" name="Google Shape;1452;p148"/>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6" name="Shape 1456"/>
        <p:cNvGrpSpPr/>
        <p:nvPr/>
      </p:nvGrpSpPr>
      <p:grpSpPr>
        <a:xfrm>
          <a:off x="0" y="0"/>
          <a:ext cx="0" cy="0"/>
          <a:chOff x="0" y="0"/>
          <a:chExt cx="0" cy="0"/>
        </a:xfrm>
      </p:grpSpPr>
      <p:sp>
        <p:nvSpPr>
          <p:cNvPr id="1457" name="Google Shape;1457;p14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EXPLORE</a:t>
            </a:r>
            <a:endParaRPr>
              <a:latin typeface="Delicious Handrawn"/>
              <a:ea typeface="Delicious Handrawn"/>
              <a:cs typeface="Delicious Handrawn"/>
              <a:sym typeface="Delicious Handrawn"/>
            </a:endParaRPr>
          </a:p>
        </p:txBody>
      </p:sp>
      <p:pic>
        <p:nvPicPr>
          <p:cNvPr id="1460" name="Google Shape;1460;p14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61" name="Google Shape;1461;p149"/>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600">
                <a:solidFill>
                  <a:schemeClr val="dk1"/>
                </a:solidFill>
                <a:latin typeface="Noto Sans"/>
                <a:ea typeface="Noto Sans"/>
                <a:cs typeface="Noto Sans"/>
                <a:sym typeface="Noto Sans"/>
              </a:rPr>
              <a:t>Being a teen is also tough, there is so much to do. </a:t>
            </a:r>
            <a:r>
              <a:rPr lang="en-US" sz="1600">
                <a:solidFill>
                  <a:schemeClr val="lt1"/>
                </a:solidFill>
                <a:highlight>
                  <a:srgbClr val="E4027C"/>
                </a:highlight>
                <a:latin typeface="Noto Sans"/>
                <a:ea typeface="Noto Sans"/>
                <a:cs typeface="Noto Sans"/>
                <a:sym typeface="Noto Sans"/>
              </a:rPr>
              <a:t>How did you feel when your teen refused one-on-one time? </a:t>
            </a:r>
            <a:endParaRPr sz="1600">
              <a:solidFill>
                <a:schemeClr val="lt1"/>
              </a:solidFill>
              <a:highlight>
                <a:srgbClr val="E4027C"/>
              </a:highlight>
              <a:latin typeface="Noto Sans"/>
              <a:ea typeface="Noto Sans"/>
              <a:cs typeface="Noto Sans"/>
              <a:sym typeface="Noto Sans"/>
            </a:endParaRPr>
          </a:p>
        </p:txBody>
      </p:sp>
      <p:grpSp>
        <p:nvGrpSpPr>
          <p:cNvPr id="1462" name="Google Shape;1462;p149"/>
          <p:cNvGrpSpPr/>
          <p:nvPr/>
        </p:nvGrpSpPr>
        <p:grpSpPr>
          <a:xfrm>
            <a:off x="7610298" y="242075"/>
            <a:ext cx="1114800" cy="1661821"/>
            <a:chOff x="629198" y="1856775"/>
            <a:chExt cx="1114800" cy="1661821"/>
          </a:xfrm>
        </p:grpSpPr>
        <p:pic>
          <p:nvPicPr>
            <p:cNvPr id="1463" name="Google Shape;1463;p14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64" name="Google Shape;1464;p14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465" name="Google Shape;1465;p149"/>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66" name="Google Shape;1466;p149"/>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Asking questions about parent’s </a:t>
            </a:r>
            <a:r>
              <a:rPr lang="en-US" sz="1300"/>
              <a:t>perspective</a:t>
            </a:r>
            <a:endParaRPr sz="1300"/>
          </a:p>
        </p:txBody>
      </p:sp>
      <p:pic>
        <p:nvPicPr>
          <p:cNvPr id="1467" name="Google Shape;1467;p149"/>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468" name="Google Shape;1468;p149"/>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I felt hurt and frustrated.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469" name="Google Shape;1469;p149"/>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3" name="Shape 1473"/>
        <p:cNvGrpSpPr/>
        <p:nvPr/>
      </p:nvGrpSpPr>
      <p:grpSpPr>
        <a:xfrm>
          <a:off x="0" y="0"/>
          <a:ext cx="0" cy="0"/>
          <a:chOff x="0" y="0"/>
          <a:chExt cx="0" cy="0"/>
        </a:xfrm>
      </p:grpSpPr>
      <p:sp>
        <p:nvSpPr>
          <p:cNvPr id="1474" name="Google Shape;1474;p150"/>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50"/>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50"/>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EXPLORE</a:t>
            </a:r>
            <a:endParaRPr>
              <a:latin typeface="Delicious Handrawn"/>
              <a:ea typeface="Delicious Handrawn"/>
              <a:cs typeface="Delicious Handrawn"/>
              <a:sym typeface="Delicious Handrawn"/>
            </a:endParaRPr>
          </a:p>
        </p:txBody>
      </p:sp>
      <p:pic>
        <p:nvPicPr>
          <p:cNvPr id="1477" name="Google Shape;1477;p150"/>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478" name="Google Shape;1478;p150"/>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2000">
                <a:solidFill>
                  <a:schemeClr val="dk2"/>
                </a:solidFill>
                <a:latin typeface="Noto Sans"/>
                <a:ea typeface="Noto Sans"/>
                <a:cs typeface="Noto Sans"/>
                <a:sym typeface="Noto Sans"/>
              </a:rPr>
              <a:t>I hear you. Feeling hurt and frustrated is </a:t>
            </a:r>
            <a:r>
              <a:rPr lang="en-US" sz="2000">
                <a:solidFill>
                  <a:schemeClr val="dk2"/>
                </a:solidFill>
                <a:latin typeface="Noto Sans"/>
                <a:ea typeface="Noto Sans"/>
                <a:cs typeface="Noto Sans"/>
                <a:sym typeface="Noto Sans"/>
              </a:rPr>
              <a:t>completely normal when these things happen. </a:t>
            </a:r>
            <a:r>
              <a:rPr lang="en-US" sz="2000">
                <a:solidFill>
                  <a:schemeClr val="dk2"/>
                </a:solidFill>
                <a:highlight>
                  <a:srgbClr val="ED7D31"/>
                </a:highlight>
                <a:latin typeface="Noto Sans"/>
                <a:ea typeface="Noto Sans"/>
                <a:cs typeface="Noto Sans"/>
                <a:sym typeface="Noto Sans"/>
              </a:rPr>
              <a:t>When you said you are failing</a:t>
            </a:r>
            <a:r>
              <a:rPr lang="en-US" sz="2000">
                <a:solidFill>
                  <a:schemeClr val="dk2"/>
                </a:solidFill>
                <a:highlight>
                  <a:srgbClr val="ED7D31"/>
                </a:highlight>
                <a:latin typeface="Noto Sans"/>
                <a:ea typeface="Noto Sans"/>
                <a:cs typeface="Noto Sans"/>
                <a:sym typeface="Noto Sans"/>
              </a:rPr>
              <a:t>, what was going through your mind? </a:t>
            </a:r>
            <a:endParaRPr sz="2000">
              <a:solidFill>
                <a:schemeClr val="dk2"/>
              </a:solidFill>
              <a:highlight>
                <a:srgbClr val="ED7D31"/>
              </a:highlight>
              <a:latin typeface="Noto Sans"/>
              <a:ea typeface="Noto Sans"/>
              <a:cs typeface="Noto Sans"/>
              <a:sym typeface="Noto Sans"/>
            </a:endParaRPr>
          </a:p>
        </p:txBody>
      </p:sp>
      <p:grpSp>
        <p:nvGrpSpPr>
          <p:cNvPr id="1479" name="Google Shape;1479;p150"/>
          <p:cNvGrpSpPr/>
          <p:nvPr/>
        </p:nvGrpSpPr>
        <p:grpSpPr>
          <a:xfrm>
            <a:off x="7532223" y="1882350"/>
            <a:ext cx="1114800" cy="1661821"/>
            <a:chOff x="629198" y="1856775"/>
            <a:chExt cx="1114800" cy="1661821"/>
          </a:xfrm>
        </p:grpSpPr>
        <p:pic>
          <p:nvPicPr>
            <p:cNvPr id="1480" name="Google Shape;1480;p15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81" name="Google Shape;1481;p15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482" name="Google Shape;1482;p150"/>
          <p:cNvCxnSpPr>
            <a:stCxn id="1483" idx="2"/>
            <a:endCxn id="1478"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483" name="Google Shape;1483;p150"/>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Making sure the parent knows you heard what they said by repeating it back to them.</a:t>
            </a:r>
            <a:endParaRPr sz="1300"/>
          </a:p>
        </p:txBody>
      </p:sp>
      <p:cxnSp>
        <p:nvCxnSpPr>
          <p:cNvPr id="1484" name="Google Shape;1484;p150"/>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50"/>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Asking for more details </a:t>
            </a:r>
            <a:endParaRPr sz="1300"/>
          </a:p>
          <a:p>
            <a:pPr indent="0" lvl="0" marL="0" rtl="0" algn="ctr">
              <a:spcBef>
                <a:spcPts val="0"/>
              </a:spcBef>
              <a:spcAft>
                <a:spcPts val="0"/>
              </a:spcAft>
              <a:buNone/>
            </a:pPr>
            <a:r>
              <a:rPr lang="en-US" sz="1300"/>
              <a:t>Exploring parents’ perspective </a:t>
            </a:r>
            <a:endParaRPr sz="13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9" name="Shape 1489"/>
        <p:cNvGrpSpPr/>
        <p:nvPr/>
      </p:nvGrpSpPr>
      <p:grpSpPr>
        <a:xfrm>
          <a:off x="0" y="0"/>
          <a:ext cx="0" cy="0"/>
          <a:chOff x="0" y="0"/>
          <a:chExt cx="0" cy="0"/>
        </a:xfrm>
      </p:grpSpPr>
      <p:sp>
        <p:nvSpPr>
          <p:cNvPr id="1490" name="Google Shape;1490;p151"/>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51"/>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1"/>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CONNECT</a:t>
            </a:r>
            <a:endParaRPr>
              <a:latin typeface="Delicious Handrawn"/>
              <a:ea typeface="Delicious Handrawn"/>
              <a:cs typeface="Delicious Handrawn"/>
              <a:sym typeface="Delicious Handrawn"/>
            </a:endParaRPr>
          </a:p>
        </p:txBody>
      </p:sp>
      <p:pic>
        <p:nvPicPr>
          <p:cNvPr id="1493" name="Google Shape;1493;p151"/>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494" name="Google Shape;1494;p151"/>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I kept thinking that I am not a good parent.</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495" name="Google Shape;1495;p151"/>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496" name="Google Shape;1496;p151"/>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900">
                <a:solidFill>
                  <a:schemeClr val="dk2"/>
                </a:solidFill>
                <a:latin typeface="Noto Sans"/>
                <a:ea typeface="Noto Sans"/>
                <a:cs typeface="Noto Sans"/>
                <a:sym typeface="Noto Sans"/>
              </a:rPr>
              <a:t>It sounds like a tough situation. A lot of parents of teenagers feel that way.</a:t>
            </a:r>
            <a:r>
              <a:rPr lang="en-US" sz="1900">
                <a:solidFill>
                  <a:schemeClr val="dk2"/>
                </a:solidFill>
                <a:latin typeface="Noto Sans"/>
                <a:ea typeface="Noto Sans"/>
                <a:cs typeface="Noto Sans"/>
                <a:sym typeface="Noto Sans"/>
              </a:rPr>
              <a:t>  Let’s explore ways to shift these thoughts. </a:t>
            </a:r>
            <a:r>
              <a:rPr lang="en-US" sz="1900">
                <a:solidFill>
                  <a:schemeClr val="lt1"/>
                </a:solidFill>
                <a:highlight>
                  <a:srgbClr val="00969A"/>
                </a:highlight>
                <a:latin typeface="Noto Sans"/>
                <a:ea typeface="Noto Sans"/>
                <a:cs typeface="Noto Sans"/>
                <a:sym typeface="Noto Sans"/>
              </a:rPr>
              <a:t>The first step is to notice when a negative thought arises.</a:t>
            </a:r>
            <a:r>
              <a:rPr lang="en-US" sz="1900">
                <a:solidFill>
                  <a:schemeClr val="dk2"/>
                </a:solidFill>
                <a:latin typeface="Noto Sans"/>
                <a:ea typeface="Noto Sans"/>
                <a:cs typeface="Noto Sans"/>
                <a:sym typeface="Noto Sans"/>
              </a:rPr>
              <a:t> </a:t>
            </a:r>
            <a:r>
              <a:rPr lang="en-US" sz="1900">
                <a:solidFill>
                  <a:schemeClr val="dk2"/>
                </a:solidFill>
                <a:highlight>
                  <a:srgbClr val="019FE4"/>
                </a:highlight>
                <a:latin typeface="Noto Sans"/>
                <a:ea typeface="Noto Sans"/>
                <a:cs typeface="Noto Sans"/>
                <a:sym typeface="Noto Sans"/>
              </a:rPr>
              <a:t>Can you recall when you noticed it during the conversation?</a:t>
            </a:r>
            <a:r>
              <a:rPr lang="en-US" sz="1900">
                <a:solidFill>
                  <a:schemeClr val="dk2"/>
                </a:solidFill>
                <a:latin typeface="Noto Sans"/>
                <a:ea typeface="Noto Sans"/>
                <a:cs typeface="Noto Sans"/>
                <a:sym typeface="Noto Sans"/>
              </a:rPr>
              <a:t> </a:t>
            </a:r>
            <a:endParaRPr sz="1900">
              <a:solidFill>
                <a:schemeClr val="dk2"/>
              </a:solidFill>
              <a:highlight>
                <a:srgbClr val="ED7D31"/>
              </a:highlight>
              <a:latin typeface="Noto Sans"/>
              <a:ea typeface="Noto Sans"/>
              <a:cs typeface="Noto Sans"/>
              <a:sym typeface="Noto Sans"/>
            </a:endParaRPr>
          </a:p>
        </p:txBody>
      </p:sp>
      <p:grpSp>
        <p:nvGrpSpPr>
          <p:cNvPr id="1497" name="Google Shape;1497;p151"/>
          <p:cNvGrpSpPr/>
          <p:nvPr/>
        </p:nvGrpSpPr>
        <p:grpSpPr>
          <a:xfrm>
            <a:off x="7532223" y="1882350"/>
            <a:ext cx="1114800" cy="1661821"/>
            <a:chOff x="629198" y="1856775"/>
            <a:chExt cx="1114800" cy="1661821"/>
          </a:xfrm>
        </p:grpSpPr>
        <p:pic>
          <p:nvPicPr>
            <p:cNvPr id="1498" name="Google Shape;1498;p15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99" name="Google Shape;1499;p15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pic>
        <p:nvPicPr>
          <p:cNvPr id="1500" name="Google Shape;1500;p151"/>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01" name="Google Shape;1501;p151"/>
          <p:cNvCxnSpPr>
            <a:endCxn id="1502"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151"/>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Connected to the skill on self-talk </a:t>
            </a:r>
            <a:endParaRPr sz="1300"/>
          </a:p>
        </p:txBody>
      </p:sp>
      <p:cxnSp>
        <p:nvCxnSpPr>
          <p:cNvPr id="1503" name="Google Shape;1503;p151"/>
          <p:cNvCxnSpPr>
            <a:endCxn id="1504"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504" name="Google Shape;1504;p151"/>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Continued exploring by asking open ended questions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2" name="Google Shape;352;p53"/>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Background</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338575" y="803100"/>
            <a:ext cx="81981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1" i="0" lang="en-US" sz="1300" u="none" cap="none" strike="noStrike">
                <a:solidFill>
                  <a:srgbClr val="123D5D"/>
                </a:solidFill>
                <a:latin typeface="Arial"/>
                <a:ea typeface="Arial"/>
                <a:cs typeface="Arial"/>
                <a:sym typeface="Arial"/>
              </a:rPr>
              <a:t>In </a:t>
            </a:r>
            <a:r>
              <a:rPr b="1" lang="en-US" sz="1300">
                <a:solidFill>
                  <a:srgbClr val="123D5D"/>
                </a:solidFill>
              </a:rPr>
              <a:t>Mexico, </a:t>
            </a:r>
            <a:endParaRPr b="1" i="0" sz="1300" u="none" cap="none" strike="noStrike">
              <a:solidFill>
                <a:srgbClr val="123D5D"/>
              </a:solidFill>
              <a:latin typeface="Arial"/>
              <a:ea typeface="Arial"/>
              <a:cs typeface="Arial"/>
              <a:sym typeface="Arial"/>
            </a:endParaRPr>
          </a:p>
          <a:p>
            <a:pPr indent="-311150" lvl="0" marL="457200" marR="0" rtl="0" algn="l">
              <a:lnSpc>
                <a:spcPct val="150000"/>
              </a:lnSpc>
              <a:spcBef>
                <a:spcPts val="1000"/>
              </a:spcBef>
              <a:spcAft>
                <a:spcPts val="0"/>
              </a:spcAft>
              <a:buClr>
                <a:srgbClr val="123D5D"/>
              </a:buClr>
              <a:buSzPts val="1300"/>
              <a:buChar char="●"/>
            </a:pPr>
            <a:r>
              <a:rPr lang="en-US" sz="1300">
                <a:solidFill>
                  <a:srgbClr val="123D5D"/>
                </a:solidFill>
              </a:rPr>
              <a:t>15% of young people in Mexico experience mental health problems with 31% of adolescents presenting at least one symptom of depression</a:t>
            </a:r>
            <a:endParaRPr i="0" sz="1300" u="none" cap="none" strike="noStrike">
              <a:solidFill>
                <a:srgbClr val="123D5D"/>
              </a:solidFill>
            </a:endParaRPr>
          </a:p>
          <a:p>
            <a:pPr indent="-311150" lvl="0" marL="457200" marR="0" rtl="0" algn="l">
              <a:lnSpc>
                <a:spcPct val="150000"/>
              </a:lnSpc>
              <a:spcBef>
                <a:spcPts val="1000"/>
              </a:spcBef>
              <a:spcAft>
                <a:spcPts val="0"/>
              </a:spcAft>
              <a:buClr>
                <a:srgbClr val="123D5D"/>
              </a:buClr>
              <a:buSzPts val="1300"/>
              <a:buChar char="●"/>
            </a:pPr>
            <a:r>
              <a:rPr lang="en-US" sz="1300">
                <a:solidFill>
                  <a:srgbClr val="123D5D"/>
                </a:solidFill>
              </a:rPr>
              <a:t>16.7% of Mexican adults present symptoms of depression.</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pPr>
            <a:r>
              <a:rPr lang="en-US" sz="1300">
                <a:solidFill>
                  <a:srgbClr val="123D5D"/>
                </a:solidFill>
              </a:rPr>
              <a:t>Bullying and violence </a:t>
            </a:r>
            <a:r>
              <a:rPr lang="en-US" sz="1300">
                <a:solidFill>
                  <a:srgbClr val="123D5D"/>
                </a:solidFill>
              </a:rPr>
              <a:t>are leading problems for elementary, middle, and high school.</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pPr>
            <a:r>
              <a:rPr lang="en-US" sz="1300">
                <a:solidFill>
                  <a:srgbClr val="123D5D"/>
                </a:solidFill>
              </a:rPr>
              <a:t>Childhood mental illness is associated with learning problems, developmental delays, and substance use.</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pPr>
            <a:r>
              <a:rPr lang="en-US" sz="1300">
                <a:solidFill>
                  <a:srgbClr val="123D5D"/>
                </a:solidFill>
              </a:rPr>
              <a:t>Parent-involved  interventions for improving child mental health have a robust evidence base in other contexts.</a:t>
            </a:r>
            <a:endParaRPr sz="1300">
              <a:solidFill>
                <a:srgbClr val="123D5D"/>
              </a:solidFill>
            </a:endParaRPr>
          </a:p>
          <a:p>
            <a:pPr indent="0" lvl="0" marL="0" marR="0" rtl="0" algn="l">
              <a:lnSpc>
                <a:spcPct val="150000"/>
              </a:lnSpc>
              <a:spcBef>
                <a:spcPts val="1000"/>
              </a:spcBef>
              <a:spcAft>
                <a:spcPts val="0"/>
              </a:spcAft>
              <a:buNone/>
            </a:pPr>
            <a:r>
              <a:rPr b="1" i="0" lang="en-US" sz="1300" u="none" cap="none" strike="noStrike">
                <a:solidFill>
                  <a:srgbClr val="123D5D"/>
                </a:solidFill>
                <a:latin typeface="Arial"/>
                <a:ea typeface="Arial"/>
                <a:cs typeface="Arial"/>
                <a:sym typeface="Arial"/>
              </a:rPr>
              <a:t>Good news:</a:t>
            </a:r>
            <a:r>
              <a:rPr b="0" i="0" lang="en-US" sz="1300" u="none" cap="none" strike="noStrike">
                <a:solidFill>
                  <a:srgbClr val="123D5D"/>
                </a:solidFill>
                <a:latin typeface="Arial"/>
                <a:ea typeface="Arial"/>
                <a:cs typeface="Arial"/>
                <a:sym typeface="Arial"/>
              </a:rPr>
              <a:t> Family strengthening and parenting programmes are an effective strategy. </a:t>
            </a:r>
            <a:endParaRPr b="0" i="0" sz="900" u="none" cap="none" strike="noStrike">
              <a:solidFill>
                <a:srgbClr val="000000"/>
              </a:solidFill>
              <a:latin typeface="Arial"/>
              <a:ea typeface="Arial"/>
              <a:cs typeface="Arial"/>
              <a:sym typeface="Arial"/>
            </a:endParaRPr>
          </a:p>
        </p:txBody>
      </p:sp>
      <p:sp>
        <p:nvSpPr>
          <p:cNvPr id="354" name="Google Shape;354;p53"/>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123D5D"/>
                </a:solidFill>
                <a:latin typeface="Arial"/>
                <a:ea typeface="Arial"/>
                <a:cs typeface="Arial"/>
                <a:sym typeface="Arial"/>
              </a:rPr>
              <a:t>WHO/ UNICEF: INSPIRE (2016)</a:t>
            </a:r>
            <a:endParaRPr b="0" i="0" sz="700" u="none" cap="none" strike="noStrike">
              <a:solidFill>
                <a:schemeClr val="dk1"/>
              </a:solidFill>
              <a:latin typeface="Arial"/>
              <a:ea typeface="Arial"/>
              <a:cs typeface="Arial"/>
              <a:sym typeface="Arial"/>
            </a:endParaRPr>
          </a:p>
        </p:txBody>
      </p:sp>
      <p:sp>
        <p:nvSpPr>
          <p:cNvPr id="355" name="Google Shape;355;p53"/>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sng" cap="none" strike="noStrike">
                <a:solidFill>
                  <a:srgbClr val="013D5C"/>
                </a:solidFill>
                <a:latin typeface="Arial"/>
                <a:ea typeface="Arial"/>
                <a:cs typeface="Arial"/>
                <a:sym typeface="Arial"/>
                <a:hlinkClick r:id="rId3">
                  <a:extLst>
                    <a:ext uri="{A12FA001-AC4F-418D-AE19-62706E023703}">
                      <ahyp:hlinkClr val="tx"/>
                    </a:ext>
                  </a:extLst>
                </a:hlinkClick>
              </a:rPr>
              <a:t>https://nurturing-care.org/malaysia-2023</a:t>
            </a:r>
            <a:r>
              <a:rPr b="0" i="0" lang="en-US" sz="900" u="none" cap="none" strike="noStrike">
                <a:solidFill>
                  <a:srgbClr val="013D5C"/>
                </a:solidFill>
                <a:latin typeface="Arial"/>
                <a:ea typeface="Arial"/>
                <a:cs typeface="Arial"/>
                <a:sym typeface="Arial"/>
              </a:rP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8" name="Shape 1508"/>
        <p:cNvGrpSpPr/>
        <p:nvPr/>
      </p:nvGrpSpPr>
      <p:grpSpPr>
        <a:xfrm>
          <a:off x="0" y="0"/>
          <a:ext cx="0" cy="0"/>
          <a:chOff x="0" y="0"/>
          <a:chExt cx="0" cy="0"/>
        </a:xfrm>
      </p:grpSpPr>
      <p:sp>
        <p:nvSpPr>
          <p:cNvPr id="1509" name="Google Shape;1509;p15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5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CONNECT</a:t>
            </a:r>
            <a:endParaRPr>
              <a:latin typeface="Delicious Handrawn"/>
              <a:ea typeface="Delicious Handrawn"/>
              <a:cs typeface="Delicious Handrawn"/>
              <a:sym typeface="Delicious Handrawn"/>
            </a:endParaRPr>
          </a:p>
        </p:txBody>
      </p:sp>
      <p:pic>
        <p:nvPicPr>
          <p:cNvPr id="1512" name="Google Shape;1512;p15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13" name="Google Shape;1513;p15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sz="2000">
                <a:solidFill>
                  <a:schemeClr val="dk2"/>
                </a:solidFill>
                <a:latin typeface="Noto Sans"/>
                <a:ea typeface="Noto Sans"/>
                <a:cs typeface="Noto Sans"/>
                <a:sym typeface="Noto Sans"/>
              </a:rPr>
              <a:t>Right when my teen walked away from me.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1300">
              <a:solidFill>
                <a:schemeClr val="dk2"/>
              </a:solidFill>
              <a:latin typeface="Noto Sans"/>
              <a:ea typeface="Noto Sans"/>
              <a:cs typeface="Noto Sans"/>
              <a:sym typeface="Noto Sans"/>
            </a:endParaRPr>
          </a:p>
        </p:txBody>
      </p:sp>
      <p:sp>
        <p:nvSpPr>
          <p:cNvPr id="1514" name="Google Shape;1514;p15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515" name="Google Shape;1515;p15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900">
                <a:solidFill>
                  <a:schemeClr val="lt1"/>
                </a:solidFill>
                <a:highlight>
                  <a:srgbClr val="013D5C"/>
                </a:highlight>
                <a:latin typeface="Noto Sans"/>
                <a:ea typeface="Noto Sans"/>
                <a:cs typeface="Noto Sans"/>
                <a:sym typeface="Noto Sans"/>
              </a:rPr>
              <a:t>Great job</a:t>
            </a:r>
            <a:r>
              <a:rPr lang="en-US" sz="1900">
                <a:solidFill>
                  <a:schemeClr val="dk2"/>
                </a:solidFill>
                <a:latin typeface="Noto Sans"/>
                <a:ea typeface="Noto Sans"/>
                <a:cs typeface="Noto Sans"/>
                <a:sym typeface="Noto Sans"/>
              </a:rPr>
              <a:t> at noticing when the negative self-talk came in! Let us try asking ourselves, </a:t>
            </a:r>
            <a:r>
              <a:rPr lang="en-US" sz="1900">
                <a:solidFill>
                  <a:schemeClr val="lt1"/>
                </a:solidFill>
                <a:highlight>
                  <a:srgbClr val="E4027C"/>
                </a:highlight>
                <a:latin typeface="Noto Sans"/>
                <a:ea typeface="Noto Sans"/>
                <a:cs typeface="Noto Sans"/>
                <a:sym typeface="Noto Sans"/>
              </a:rPr>
              <a:t>“How can I turn this thought into something kind?”</a:t>
            </a:r>
            <a:endParaRPr sz="1900">
              <a:solidFill>
                <a:schemeClr val="lt1"/>
              </a:solidFill>
              <a:highlight>
                <a:srgbClr val="E4027C"/>
              </a:highlight>
              <a:latin typeface="Noto Sans"/>
              <a:ea typeface="Noto Sans"/>
              <a:cs typeface="Noto Sans"/>
              <a:sym typeface="Noto Sans"/>
            </a:endParaRPr>
          </a:p>
        </p:txBody>
      </p:sp>
      <p:grpSp>
        <p:nvGrpSpPr>
          <p:cNvPr id="1516" name="Google Shape;1516;p152"/>
          <p:cNvGrpSpPr/>
          <p:nvPr/>
        </p:nvGrpSpPr>
        <p:grpSpPr>
          <a:xfrm>
            <a:off x="7532223" y="1882350"/>
            <a:ext cx="1114800" cy="1661821"/>
            <a:chOff x="629198" y="1856775"/>
            <a:chExt cx="1114800" cy="1661821"/>
          </a:xfrm>
        </p:grpSpPr>
        <p:pic>
          <p:nvPicPr>
            <p:cNvPr id="1517" name="Google Shape;1517;p15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18" name="Google Shape;1518;p15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pic>
        <p:nvPicPr>
          <p:cNvPr id="1519" name="Google Shape;1519;p15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20" name="Google Shape;1520;p152"/>
          <p:cNvCxnSpPr>
            <a:endCxn id="1521"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521" name="Google Shape;1521;p152"/>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Praising the parent</a:t>
            </a:r>
            <a:endParaRPr sz="1300"/>
          </a:p>
        </p:txBody>
      </p:sp>
      <p:cxnSp>
        <p:nvCxnSpPr>
          <p:cNvPr id="1522" name="Google Shape;1522;p152"/>
          <p:cNvCxnSpPr>
            <a:endCxn id="1523"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523" name="Google Shape;1523;p15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Connected to turning negative self-talk to positive self-talk </a:t>
            </a:r>
            <a:endParaRPr sz="13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7" name="Shape 1527"/>
        <p:cNvGrpSpPr/>
        <p:nvPr/>
      </p:nvGrpSpPr>
      <p:grpSpPr>
        <a:xfrm>
          <a:off x="0" y="0"/>
          <a:ext cx="0" cy="0"/>
          <a:chOff x="0" y="0"/>
          <a:chExt cx="0" cy="0"/>
        </a:xfrm>
      </p:grpSpPr>
      <p:sp>
        <p:nvSpPr>
          <p:cNvPr id="1528" name="Google Shape;1528;p15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5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0" name="Google Shape;1530;p15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31" name="Google Shape;1531;p15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7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a:solidFill>
                  <a:schemeClr val="dk2"/>
                </a:solidFill>
                <a:latin typeface="Noto Sans"/>
                <a:ea typeface="Noto Sans"/>
                <a:cs typeface="Noto Sans"/>
                <a:sym typeface="Noto Sans"/>
              </a:rPr>
              <a:t>Yesterday, I think my teenager needed some space. It’s a chance to me to learn and be patient. I am proud that I am trying to have one-on-one time.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700">
              <a:solidFill>
                <a:schemeClr val="dk2"/>
              </a:solidFill>
              <a:latin typeface="Noto Sans"/>
              <a:ea typeface="Noto Sans"/>
              <a:cs typeface="Noto Sans"/>
              <a:sym typeface="Noto Sans"/>
            </a:endParaRPr>
          </a:p>
        </p:txBody>
      </p:sp>
      <p:sp>
        <p:nvSpPr>
          <p:cNvPr id="1532" name="Google Shape;1532;p15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533" name="Google Shape;1533;p153"/>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600">
                <a:solidFill>
                  <a:schemeClr val="lt1"/>
                </a:solidFill>
                <a:highlight>
                  <a:srgbClr val="ED7D31"/>
                </a:highlight>
                <a:latin typeface="Noto Sans"/>
                <a:ea typeface="Noto Sans"/>
                <a:cs typeface="Noto Sans"/>
                <a:sym typeface="Noto Sans"/>
              </a:rPr>
              <a:t>Well done</a:t>
            </a:r>
            <a:r>
              <a:rPr lang="en-US" sz="1600">
                <a:solidFill>
                  <a:schemeClr val="dk1"/>
                </a:solidFill>
                <a:latin typeface="Noto Sans"/>
                <a:ea typeface="Noto Sans"/>
                <a:cs typeface="Noto Sans"/>
                <a:sym typeface="Noto Sans"/>
              </a:rPr>
              <a:t> for finding a positive way to think about what happened. </a:t>
            </a:r>
            <a:r>
              <a:rPr lang="en-US" sz="1600">
                <a:highlight>
                  <a:srgbClr val="00969A"/>
                </a:highlight>
                <a:latin typeface="Noto Sans"/>
                <a:ea typeface="Noto Sans"/>
                <a:cs typeface="Noto Sans"/>
                <a:sym typeface="Noto Sans"/>
              </a:rPr>
              <a:t>Remember that there are no bad parents and that we are all learning here. Just by trying to spend one-on-one time with your teen shows you care.</a:t>
            </a:r>
            <a:endParaRPr sz="1600">
              <a:highlight>
                <a:srgbClr val="00969A"/>
              </a:highlight>
              <a:latin typeface="Noto Sans"/>
              <a:ea typeface="Noto Sans"/>
              <a:cs typeface="Noto Sans"/>
              <a:sym typeface="Noto Sans"/>
            </a:endParaRPr>
          </a:p>
        </p:txBody>
      </p:sp>
      <p:grpSp>
        <p:nvGrpSpPr>
          <p:cNvPr id="1534" name="Google Shape;1534;p153"/>
          <p:cNvGrpSpPr/>
          <p:nvPr/>
        </p:nvGrpSpPr>
        <p:grpSpPr>
          <a:xfrm>
            <a:off x="7532223" y="1882350"/>
            <a:ext cx="1114800" cy="1661821"/>
            <a:chOff x="629198" y="1856775"/>
            <a:chExt cx="1114800" cy="1661821"/>
          </a:xfrm>
        </p:grpSpPr>
        <p:pic>
          <p:nvPicPr>
            <p:cNvPr id="1535" name="Google Shape;1535;p15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36" name="Google Shape;1536;p15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537" name="Google Shape;1537;p153"/>
          <p:cNvCxnSpPr>
            <a:endCxn id="1538"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538" name="Google Shape;1538;p153"/>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Emphasise the positive self-talk skill</a:t>
            </a:r>
            <a:endParaRPr sz="1300"/>
          </a:p>
        </p:txBody>
      </p:sp>
      <p:sp>
        <p:nvSpPr>
          <p:cNvPr id="1539" name="Google Shape;1539;p15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CONNECT</a:t>
            </a:r>
            <a:endParaRPr>
              <a:latin typeface="Delicious Handrawn"/>
              <a:ea typeface="Delicious Handrawn"/>
              <a:cs typeface="Delicious Handrawn"/>
              <a:sym typeface="Delicious Handrawn"/>
            </a:endParaRPr>
          </a:p>
        </p:txBody>
      </p:sp>
      <p:pic>
        <p:nvPicPr>
          <p:cNvPr id="1540" name="Google Shape;1540;p15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41" name="Google Shape;1541;p153"/>
          <p:cNvCxnSpPr>
            <a:endCxn id="1542"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53"/>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Praise the parent for trying</a:t>
            </a:r>
            <a:endParaRPr sz="13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6" name="Shape 1546"/>
        <p:cNvGrpSpPr/>
        <p:nvPr/>
      </p:nvGrpSpPr>
      <p:grpSpPr>
        <a:xfrm>
          <a:off x="0" y="0"/>
          <a:ext cx="0" cy="0"/>
          <a:chOff x="0" y="0"/>
          <a:chExt cx="0" cy="0"/>
        </a:xfrm>
      </p:grpSpPr>
      <p:sp>
        <p:nvSpPr>
          <p:cNvPr id="1547" name="Google Shape;1547;p15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5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5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lang="en-US" sz="3700">
                <a:solidFill>
                  <a:schemeClr val="lt1"/>
                </a:solidFill>
                <a:latin typeface="Delicious Handrawn"/>
                <a:ea typeface="Delicious Handrawn"/>
                <a:cs typeface="Delicious Handrawn"/>
                <a:sym typeface="Delicious Handrawn"/>
              </a:rPr>
              <a:t>PRACTISE</a:t>
            </a:r>
            <a:endParaRPr>
              <a:latin typeface="Delicious Handrawn"/>
              <a:ea typeface="Delicious Handrawn"/>
              <a:cs typeface="Delicious Handrawn"/>
              <a:sym typeface="Delicious Handrawn"/>
            </a:endParaRPr>
          </a:p>
        </p:txBody>
      </p:sp>
      <p:sp>
        <p:nvSpPr>
          <p:cNvPr id="1550" name="Google Shape;1550;p154"/>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pPr>
            <a:r>
              <a:rPr lang="en-US" sz="1500">
                <a:solidFill>
                  <a:schemeClr val="lt1"/>
                </a:solidFill>
                <a:highlight>
                  <a:srgbClr val="DB3614"/>
                </a:highlight>
                <a:latin typeface="Noto Sans"/>
                <a:ea typeface="Noto Sans"/>
                <a:cs typeface="Noto Sans"/>
                <a:sym typeface="Noto Sans"/>
              </a:rPr>
              <a:t>How about we</a:t>
            </a:r>
            <a:r>
              <a:rPr lang="en-US" sz="1500">
                <a:solidFill>
                  <a:schemeClr val="lt1"/>
                </a:solidFill>
                <a:highlight>
                  <a:srgbClr val="DB3614"/>
                </a:highlight>
                <a:latin typeface="Noto Sans"/>
                <a:ea typeface="Noto Sans"/>
                <a:cs typeface="Noto Sans"/>
                <a:sym typeface="Noto Sans"/>
              </a:rPr>
              <a:t> practise how you can handle it next time? If you feel like you are not connecting with your teen, what will you say to yourself? Remember your small parenting efforts throughout the day. </a:t>
            </a:r>
            <a:endParaRPr sz="1500">
              <a:solidFill>
                <a:schemeClr val="lt1"/>
              </a:solidFill>
              <a:highlight>
                <a:srgbClr val="DB3614"/>
              </a:highlight>
              <a:latin typeface="Noto Sans"/>
              <a:ea typeface="Noto Sans"/>
              <a:cs typeface="Noto Sans"/>
              <a:sym typeface="Noto Sans"/>
            </a:endParaRPr>
          </a:p>
        </p:txBody>
      </p:sp>
      <p:grpSp>
        <p:nvGrpSpPr>
          <p:cNvPr id="1551" name="Google Shape;1551;p154"/>
          <p:cNvGrpSpPr/>
          <p:nvPr/>
        </p:nvGrpSpPr>
        <p:grpSpPr>
          <a:xfrm>
            <a:off x="207723" y="173900"/>
            <a:ext cx="1114800" cy="1661821"/>
            <a:chOff x="629198" y="1856775"/>
            <a:chExt cx="1114800" cy="1661821"/>
          </a:xfrm>
        </p:grpSpPr>
        <p:pic>
          <p:nvPicPr>
            <p:cNvPr id="1552" name="Google Shape;155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53" name="Google Shape;155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cxnSp>
        <p:nvCxnSpPr>
          <p:cNvPr id="1554" name="Google Shape;1554;p154"/>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555" name="Google Shape;1555;p154"/>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t>Practising self-talk with the parent</a:t>
            </a:r>
            <a:endParaRPr sz="1300"/>
          </a:p>
        </p:txBody>
      </p:sp>
      <p:pic>
        <p:nvPicPr>
          <p:cNvPr id="1556" name="Google Shape;1556;p154"/>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557" name="Google Shape;1557;p154"/>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558" name="Google Shape;1558;p154"/>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t/>
            </a:r>
            <a:endParaRPr sz="700">
              <a:solidFill>
                <a:schemeClr val="dk2"/>
              </a:solidFill>
              <a:latin typeface="Noto Sans"/>
              <a:ea typeface="Noto Sans"/>
              <a:cs typeface="Noto Sans"/>
              <a:sym typeface="Noto Sans"/>
            </a:endParaRPr>
          </a:p>
          <a:p>
            <a:pPr indent="0" lvl="0" marL="57150" rtl="0" algn="l">
              <a:spcBef>
                <a:spcPts val="0"/>
              </a:spcBef>
              <a:spcAft>
                <a:spcPts val="0"/>
              </a:spcAft>
              <a:buNone/>
            </a:pPr>
            <a:r>
              <a:rPr lang="en-US">
                <a:solidFill>
                  <a:schemeClr val="dk2"/>
                </a:solidFill>
                <a:latin typeface="Noto Sans"/>
                <a:ea typeface="Noto Sans"/>
                <a:cs typeface="Noto Sans"/>
                <a:sym typeface="Noto Sans"/>
              </a:rPr>
              <a:t>You’re right! Next time it happens, I will tell myself “While yesterday was difficult, I can celebrate the times I’ve felt connected with my teen. Every positive interaction is a step forward in my parenting journey!”</a:t>
            </a:r>
            <a:endParaRPr>
              <a:solidFill>
                <a:schemeClr val="dk2"/>
              </a:solidFill>
              <a:latin typeface="Noto Sans"/>
              <a:ea typeface="Noto Sans"/>
              <a:cs typeface="Noto Sans"/>
              <a:sym typeface="Noto Sans"/>
            </a:endParaRPr>
          </a:p>
          <a:p>
            <a:pPr indent="0" lvl="0" marL="57150" rtl="0" algn="l">
              <a:spcBef>
                <a:spcPts val="0"/>
              </a:spcBef>
              <a:spcAft>
                <a:spcPts val="0"/>
              </a:spcAft>
              <a:buNone/>
            </a:pPr>
            <a:r>
              <a:t/>
            </a:r>
            <a:endParaRPr sz="700">
              <a:solidFill>
                <a:schemeClr val="dk2"/>
              </a:solidFill>
              <a:latin typeface="Noto Sans"/>
              <a:ea typeface="Noto Sans"/>
              <a:cs typeface="Noto Sans"/>
              <a:sym typeface="Noto Sans"/>
            </a:endParaRPr>
          </a:p>
        </p:txBody>
      </p:sp>
      <p:sp>
        <p:nvSpPr>
          <p:cNvPr id="1559" name="Google Shape;1559;p154"/>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Isabel </a:t>
            </a:r>
            <a:br>
              <a:rPr lang="en-US">
                <a:solidFill>
                  <a:srgbClr val="544832"/>
                </a:solidFill>
                <a:latin typeface="Oswald"/>
                <a:ea typeface="Oswald"/>
                <a:cs typeface="Oswald"/>
                <a:sym typeface="Oswald"/>
              </a:rPr>
            </a:br>
            <a:r>
              <a:rPr lang="en-US">
                <a:solidFill>
                  <a:srgbClr val="544832"/>
                </a:solidFill>
                <a:latin typeface="Oswald"/>
                <a:ea typeface="Oswald"/>
                <a:cs typeface="Oswald"/>
                <a:sym typeface="Oswald"/>
              </a:rPr>
              <a:t>Parent </a:t>
            </a:r>
            <a:endParaRPr>
              <a:solidFill>
                <a:srgbClr val="544832"/>
              </a:solidFill>
              <a:latin typeface="Oswald"/>
              <a:ea typeface="Oswald"/>
              <a:cs typeface="Oswald"/>
              <a:sym typeface="Oswald"/>
            </a:endParaRPr>
          </a:p>
        </p:txBody>
      </p:sp>
      <p:sp>
        <p:nvSpPr>
          <p:cNvPr id="1560" name="Google Shape;1560;p154"/>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r>
              <a:rPr lang="en-US" sz="1500">
                <a:solidFill>
                  <a:schemeClr val="dk1"/>
                </a:solidFill>
                <a:latin typeface="Noto Sans"/>
                <a:ea typeface="Noto Sans"/>
                <a:cs typeface="Noto Sans"/>
                <a:sym typeface="Noto Sans"/>
              </a:rPr>
              <a:t>Amazing, Isabel! You’re right! Every small step we take is a step forward in our parenting journey! </a:t>
            </a:r>
            <a:endParaRPr sz="1500">
              <a:solidFill>
                <a:schemeClr val="lt1"/>
              </a:solidFill>
              <a:highlight>
                <a:srgbClr val="DB3614"/>
              </a:highlight>
              <a:latin typeface="Noto Sans"/>
              <a:ea typeface="Noto Sans"/>
              <a:cs typeface="Noto Sans"/>
              <a:sym typeface="Noto Sans"/>
            </a:endParaRPr>
          </a:p>
        </p:txBody>
      </p:sp>
      <p:grpSp>
        <p:nvGrpSpPr>
          <p:cNvPr id="1561" name="Google Shape;1561;p154"/>
          <p:cNvGrpSpPr/>
          <p:nvPr/>
        </p:nvGrpSpPr>
        <p:grpSpPr>
          <a:xfrm>
            <a:off x="7193798" y="3143075"/>
            <a:ext cx="1114800" cy="1661821"/>
            <a:chOff x="629198" y="1856775"/>
            <a:chExt cx="1114800" cy="1661821"/>
          </a:xfrm>
        </p:grpSpPr>
        <p:pic>
          <p:nvPicPr>
            <p:cNvPr id="1562" name="Google Shape;156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63" name="Google Shape;156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a:solidFill>
                    <a:srgbClr val="544832"/>
                  </a:solidFill>
                  <a:latin typeface="Oswald"/>
                  <a:ea typeface="Oswald"/>
                  <a:cs typeface="Oswald"/>
                  <a:sym typeface="Oswald"/>
                </a:rP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567" name="Shape 1567"/>
        <p:cNvGrpSpPr/>
        <p:nvPr/>
      </p:nvGrpSpPr>
      <p:grpSpPr>
        <a:xfrm>
          <a:off x="0" y="0"/>
          <a:ext cx="0" cy="0"/>
          <a:chOff x="0" y="0"/>
          <a:chExt cx="0" cy="0"/>
        </a:xfrm>
      </p:grpSpPr>
      <p:sp>
        <p:nvSpPr>
          <p:cNvPr id="1568" name="Google Shape;1568;p155"/>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Pop Quiz on A-E-C-P</a:t>
            </a:r>
            <a:endParaRPr b="1" sz="44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56"/>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Don’t worry about it. Every parent learns to deal with these things over time.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It’s normal to feel overwhelmed when your child misbehaves. Can you share more about what your child is doing in those moments?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pPr>
            <a:r>
              <a:rPr lang="en-US" sz="1900">
                <a:solidFill>
                  <a:srgbClr val="113D5C"/>
                </a:solidFill>
                <a:latin typeface="Noto Sans"/>
                <a:ea typeface="Noto Sans"/>
                <a:cs typeface="Noto Sans"/>
                <a:sym typeface="Noto Sans"/>
              </a:rPr>
              <a:t>The feeling of overwhelm will eventually pass as your child becomes older. Keep at it, and you will be fine. </a:t>
            </a:r>
            <a:endParaRPr sz="2400">
              <a:solidFill>
                <a:schemeClr val="accent5"/>
              </a:solidFill>
            </a:endParaRPr>
          </a:p>
        </p:txBody>
      </p:sp>
      <p:sp>
        <p:nvSpPr>
          <p:cNvPr id="1574" name="Google Shape;1574;p15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5" name="Google Shape;1575;p15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7"/>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pPr>
            <a:r>
              <a:rPr lang="en-US" sz="1900">
                <a:solidFill>
                  <a:srgbClr val="00969B"/>
                </a:solidFill>
                <a:latin typeface="Noto Sans"/>
                <a:ea typeface="Noto Sans"/>
                <a:cs typeface="Noto Sans"/>
                <a:sym typeface="Noto Sans"/>
              </a:rPr>
              <a:t>It’s normal to feel overwhelmed when your child misbehaves. Can you share more about what your child is doing in those moments?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pPr>
            <a:r>
              <a:rPr i="1" lang="en-US" sz="1700">
                <a:solidFill>
                  <a:srgbClr val="113D5C"/>
                </a:solidFill>
                <a:latin typeface="Noto Sans"/>
                <a:ea typeface="Noto Sans"/>
                <a:cs typeface="Noto Sans"/>
                <a:sym typeface="Noto Sans"/>
              </a:rPr>
              <a:t>It's important to recognize and ACCEPT the parent’s emotions when they are dealing with challenging situations with their child. Ignoring or brushing off these feelings may not help in understanding and resolving the issues. Then you can EXPLORE the situation in more detail with the parent.</a:t>
            </a:r>
            <a:endParaRPr i="1" sz="3000">
              <a:solidFill>
                <a:schemeClr val="accent5"/>
              </a:solidFill>
            </a:endParaRPr>
          </a:p>
        </p:txBody>
      </p:sp>
      <p:sp>
        <p:nvSpPr>
          <p:cNvPr id="1581" name="Google Shape;1581;p15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2" name="Google Shape;1582;p15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58"/>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don’t understand why my teenager is so irritable lately!</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You know how teengers are, it is just a phase.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That sounds challenging. Can you share a time when they were irritated?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Don’t overthink it. Be glad they are not doing anything risky.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588" name="Google Shape;1588;p15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9" name="Google Shape;1589;p15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59"/>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don’t understand why my teenager is so irritable lately! </a:t>
            </a:r>
            <a:endParaRPr b="1" sz="1700">
              <a:solidFill>
                <a:srgbClr val="DB3514"/>
              </a:solidFil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pPr>
            <a:r>
              <a:rPr lang="en-US" sz="1900">
                <a:solidFill>
                  <a:srgbClr val="00969B"/>
                </a:solidFill>
                <a:latin typeface="Noto Sans"/>
                <a:ea typeface="Noto Sans"/>
                <a:cs typeface="Noto Sans"/>
                <a:sym typeface="Noto Sans"/>
              </a:rPr>
              <a:t>That sounds challenging. Can you share a time when they were irritated?</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pPr>
            <a:r>
              <a:rPr i="1" lang="en-US" sz="1700">
                <a:solidFill>
                  <a:srgbClr val="113D5C"/>
                </a:solidFill>
                <a:latin typeface="Noto Sans"/>
                <a:ea typeface="Noto Sans"/>
                <a:cs typeface="Noto Sans"/>
                <a:sym typeface="Noto Sans"/>
              </a:rPr>
              <a:t>When the teenager seems distant, taking time to understand the reasons behind it is crucial for the parent. Explore how the teenager might have felt using open-ended questions.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pPr>
            <a:r>
              <a:rPr i="1" lang="en-US" sz="1700">
                <a:solidFill>
                  <a:srgbClr val="113D5C"/>
                </a:solidFill>
                <a:latin typeface="Noto Sans"/>
                <a:ea typeface="Noto Sans"/>
                <a:cs typeface="Noto Sans"/>
                <a:sym typeface="Noto Sans"/>
              </a:rPr>
              <a:t>Simple solutions might not cover the complexities of their feelings and situations, and may lead to poor relationship between the teen and the parent. </a:t>
            </a:r>
            <a:endParaRPr i="1" sz="1700">
              <a:solidFill>
                <a:srgbClr val="113D5C"/>
              </a:solidFill>
              <a:latin typeface="Noto Sans"/>
              <a:ea typeface="Noto Sans"/>
              <a:cs typeface="Noto Sans"/>
              <a:sym typeface="Noto Sans"/>
            </a:endParaRPr>
          </a:p>
        </p:txBody>
      </p:sp>
      <p:sp>
        <p:nvSpPr>
          <p:cNvPr id="1595" name="Google Shape;1595;p15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6" name="Google Shape;1596;p15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60"/>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think this course is not related to my life and my problems.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Maybe you are not able to understand. Keep trying it again.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It’s normal to feel that way, just keep going through the course.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I understand it might feel all new. Can you share more about what problems you are struggling with?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602" name="Google Shape;1602;p16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3" name="Google Shape;1603;p16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1"/>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I think this course is not related to my life and my problems.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pPr>
            <a:r>
              <a:rPr lang="en-US" sz="1900">
                <a:solidFill>
                  <a:srgbClr val="00969B"/>
                </a:solidFill>
                <a:latin typeface="Noto Sans"/>
                <a:ea typeface="Noto Sans"/>
                <a:cs typeface="Noto Sans"/>
                <a:sym typeface="Noto Sans"/>
              </a:rPr>
              <a:t>I understand it might feel all new. Can you share more about what problems you are struggling with?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pPr>
            <a:r>
              <a:rPr i="1" lang="en-US" sz="1700">
                <a:solidFill>
                  <a:srgbClr val="113D5C"/>
                </a:solidFill>
                <a:latin typeface="Noto Sans"/>
                <a:ea typeface="Noto Sans"/>
                <a:cs typeface="Noto Sans"/>
                <a:sym typeface="Noto Sans"/>
              </a:rPr>
              <a:t>If the parents feel the program concepts are disconnected from their life, it's okay. Exploring their struggles can help bridge that gap and make the program more relevant to their experiences.</a:t>
            </a:r>
            <a:endParaRPr i="1" sz="1700">
              <a:solidFill>
                <a:srgbClr val="113D5C"/>
              </a:solidFill>
              <a:latin typeface="Noto Sans"/>
              <a:ea typeface="Noto Sans"/>
              <a:cs typeface="Noto Sans"/>
              <a:sym typeface="Noto Sans"/>
            </a:endParaRPr>
          </a:p>
        </p:txBody>
      </p:sp>
      <p:sp>
        <p:nvSpPr>
          <p:cNvPr id="1609" name="Google Shape;1609;p16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0" name="Google Shape;1610;p16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optimizing early childhood development</a:t>
            </a:r>
            <a:endParaRPr b="0" i="0" sz="1200" u="none" cap="none" strike="noStrike">
              <a:solidFill>
                <a:srgbClr val="123D5D"/>
              </a:solidFill>
              <a:latin typeface="Arial"/>
              <a:ea typeface="Arial"/>
              <a:cs typeface="Arial"/>
              <a:sym typeface="Arial"/>
            </a:endParaRPr>
          </a:p>
        </p:txBody>
      </p:sp>
      <p:sp>
        <p:nvSpPr>
          <p:cNvPr id="362" name="Google Shape;362;p5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Why support parents?</a:t>
            </a:r>
            <a:endParaRPr b="0" i="0" sz="1400" u="none" cap="none" strike="noStrike">
              <a:solidFill>
                <a:srgbClr val="000000"/>
              </a:solidFill>
              <a:latin typeface="Arial"/>
              <a:ea typeface="Arial"/>
              <a:cs typeface="Arial"/>
              <a:sym typeface="Arial"/>
            </a:endParaRPr>
          </a:p>
        </p:txBody>
      </p:sp>
      <p:sp>
        <p:nvSpPr>
          <p:cNvPr id="363" name="Google Shape;363;p54"/>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enhancing mothers’ and children’s mental health</a:t>
            </a:r>
            <a:endParaRPr b="0" i="0" sz="1200" u="none" cap="none" strike="noStrike">
              <a:solidFill>
                <a:srgbClr val="123D5D"/>
              </a:solidFill>
              <a:latin typeface="Arial"/>
              <a:ea typeface="Arial"/>
              <a:cs typeface="Arial"/>
              <a:sym typeface="Arial"/>
            </a:endParaRPr>
          </a:p>
        </p:txBody>
      </p:sp>
      <p:sp>
        <p:nvSpPr>
          <p:cNvPr id="364" name="Google Shape;364;p54"/>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interrupting the cycle of violence and neglect, including perpetration of future violence</a:t>
            </a:r>
            <a:endParaRPr b="0" i="0" sz="1200" u="none" cap="none" strike="noStrike">
              <a:solidFill>
                <a:srgbClr val="123D5D"/>
              </a:solidFill>
              <a:latin typeface="Arial"/>
              <a:ea typeface="Arial"/>
              <a:cs typeface="Arial"/>
              <a:sym typeface="Arial"/>
            </a:endParaRPr>
          </a:p>
        </p:txBody>
      </p:sp>
      <p:sp>
        <p:nvSpPr>
          <p:cNvPr id="365" name="Google Shape;365;p54"/>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improving positive interactions of caregivers and adolescents</a:t>
            </a:r>
            <a:endParaRPr b="0" i="0" sz="1200" u="none" cap="none" strike="noStrike">
              <a:solidFill>
                <a:srgbClr val="123D5D"/>
              </a:solidFill>
              <a:latin typeface="Arial"/>
              <a:ea typeface="Arial"/>
              <a:cs typeface="Arial"/>
              <a:sym typeface="Arial"/>
            </a:endParaRPr>
          </a:p>
        </p:txBody>
      </p:sp>
      <p:sp>
        <p:nvSpPr>
          <p:cNvPr id="366" name="Google Shape;366;p54"/>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increasing attendance at routine health visits</a:t>
            </a:r>
            <a:endParaRPr b="0" i="0" sz="1200" u="none" cap="none" strike="noStrike">
              <a:solidFill>
                <a:srgbClr val="123D5D"/>
              </a:solidFill>
              <a:latin typeface="Arial"/>
              <a:ea typeface="Arial"/>
              <a:cs typeface="Arial"/>
              <a:sym typeface="Arial"/>
            </a:endParaRPr>
          </a:p>
        </p:txBody>
      </p:sp>
      <p:sp>
        <p:nvSpPr>
          <p:cNvPr id="367" name="Google Shape;367;p54"/>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promoting positive social norms about protecting and nurturing children</a:t>
            </a:r>
            <a:endParaRPr b="0" i="0" sz="1200" u="none" cap="none" strike="noStrike">
              <a:solidFill>
                <a:srgbClr val="123D5D"/>
              </a:solidFill>
              <a:latin typeface="Arial"/>
              <a:ea typeface="Arial"/>
              <a:cs typeface="Arial"/>
              <a:sym typeface="Arial"/>
            </a:endParaRPr>
          </a:p>
        </p:txBody>
      </p:sp>
      <p:grpSp>
        <p:nvGrpSpPr>
          <p:cNvPr id="368" name="Google Shape;368;p54"/>
          <p:cNvGrpSpPr/>
          <p:nvPr/>
        </p:nvGrpSpPr>
        <p:grpSpPr>
          <a:xfrm>
            <a:off x="109295" y="2637616"/>
            <a:ext cx="1130400" cy="1384585"/>
            <a:chOff x="109295" y="2637616"/>
            <a:chExt cx="1130400" cy="1384585"/>
          </a:xfrm>
        </p:grpSpPr>
        <p:sp>
          <p:nvSpPr>
            <p:cNvPr id="369" name="Google Shape;369;p54"/>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improving growth and nutritional status</a:t>
              </a:r>
              <a:endParaRPr b="0" i="0" sz="1200" u="none" cap="none" strike="noStrike">
                <a:solidFill>
                  <a:srgbClr val="123D5D"/>
                </a:solidFill>
                <a:latin typeface="Arial"/>
                <a:ea typeface="Arial"/>
                <a:cs typeface="Arial"/>
                <a:sym typeface="Arial"/>
              </a:endParaRPr>
            </a:p>
          </p:txBody>
        </p:sp>
        <p:grpSp>
          <p:nvGrpSpPr>
            <p:cNvPr id="370" name="Google Shape;370;p54"/>
            <p:cNvGrpSpPr/>
            <p:nvPr/>
          </p:nvGrpSpPr>
          <p:grpSpPr>
            <a:xfrm>
              <a:off x="412933" y="2637616"/>
              <a:ext cx="523200" cy="523200"/>
              <a:chOff x="5185926" y="1986615"/>
              <a:chExt cx="523200" cy="523200"/>
            </a:xfrm>
          </p:grpSpPr>
          <p:sp>
            <p:nvSpPr>
              <p:cNvPr id="371" name="Google Shape;371;p54"/>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pple with solid fill" id="372" name="Google Shape;372;p54"/>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373" name="Google Shape;373;p54"/>
          <p:cNvGrpSpPr/>
          <p:nvPr/>
        </p:nvGrpSpPr>
        <p:grpSpPr>
          <a:xfrm>
            <a:off x="1660771" y="1314418"/>
            <a:ext cx="523200" cy="523200"/>
            <a:chOff x="8015978" y="1986615"/>
            <a:chExt cx="523200" cy="523200"/>
          </a:xfrm>
        </p:grpSpPr>
        <p:sp>
          <p:nvSpPr>
            <p:cNvPr id="374" name="Google Shape;374;p54"/>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Puppet with solid fill" id="375" name="Google Shape;375;p54"/>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376" name="Google Shape;376;p54"/>
          <p:cNvGrpSpPr/>
          <p:nvPr/>
        </p:nvGrpSpPr>
        <p:grpSpPr>
          <a:xfrm>
            <a:off x="2926252" y="2637616"/>
            <a:ext cx="523200" cy="523200"/>
            <a:chOff x="2926252" y="2671469"/>
            <a:chExt cx="523200" cy="523200"/>
          </a:xfrm>
        </p:grpSpPr>
        <p:sp>
          <p:nvSpPr>
            <p:cNvPr id="377" name="Google Shape;377;p54"/>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Woman with kid with solid fill" id="378" name="Google Shape;378;p54"/>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379" name="Google Shape;379;p54"/>
          <p:cNvGrpSpPr/>
          <p:nvPr/>
        </p:nvGrpSpPr>
        <p:grpSpPr>
          <a:xfrm>
            <a:off x="4360694" y="1314418"/>
            <a:ext cx="523200" cy="523200"/>
            <a:chOff x="4240975" y="2951966"/>
            <a:chExt cx="523200" cy="523200"/>
          </a:xfrm>
        </p:grpSpPr>
        <p:sp>
          <p:nvSpPr>
            <p:cNvPr id="380" name="Google Shape;380;p54"/>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1" name="Google Shape;381;p54"/>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382" name="Google Shape;382;p54"/>
          <p:cNvGrpSpPr/>
          <p:nvPr/>
        </p:nvGrpSpPr>
        <p:grpSpPr>
          <a:xfrm>
            <a:off x="5591656" y="2637616"/>
            <a:ext cx="523200" cy="523200"/>
            <a:chOff x="8015978" y="1034115"/>
            <a:chExt cx="523200" cy="523200"/>
          </a:xfrm>
        </p:grpSpPr>
        <p:sp>
          <p:nvSpPr>
            <p:cNvPr id="383" name="Google Shape;383;p54"/>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Medical with solid fill" id="384" name="Google Shape;384;p54"/>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385" name="Google Shape;385;p54"/>
          <p:cNvGrpSpPr/>
          <p:nvPr/>
        </p:nvGrpSpPr>
        <p:grpSpPr>
          <a:xfrm>
            <a:off x="6788742" y="1314418"/>
            <a:ext cx="523200" cy="523200"/>
            <a:chOff x="8015978" y="2951966"/>
            <a:chExt cx="523200" cy="523200"/>
          </a:xfrm>
        </p:grpSpPr>
        <p:sp>
          <p:nvSpPr>
            <p:cNvPr id="386" name="Google Shape;386;p54"/>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Left Brain with solid fill" id="387" name="Google Shape;387;p54"/>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388" name="Google Shape;388;p54"/>
          <p:cNvGrpSpPr/>
          <p:nvPr/>
        </p:nvGrpSpPr>
        <p:grpSpPr>
          <a:xfrm>
            <a:off x="7995449" y="2637616"/>
            <a:ext cx="523200" cy="523200"/>
            <a:chOff x="7071027" y="1986615"/>
            <a:chExt cx="523200" cy="523200"/>
          </a:xfrm>
        </p:grpSpPr>
        <p:sp>
          <p:nvSpPr>
            <p:cNvPr id="389" name="Google Shape;389;p54"/>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Lights On with solid fill" id="390" name="Google Shape;390;p54"/>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391" name="Google Shape;391;p54"/>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4"/>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Why Support Parents?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62"/>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Thanks for the chat. I appreciate the support.</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I am glad I could help. Remember, you are not alone, and it’s okay to ask for help.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You will figure things out eventually.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pPr>
            <a:r>
              <a:rPr lang="en-US" sz="1900">
                <a:solidFill>
                  <a:srgbClr val="113D5C"/>
                </a:solidFill>
                <a:latin typeface="Noto Sans"/>
                <a:ea typeface="Noto Sans"/>
                <a:cs typeface="Noto Sans"/>
                <a:sym typeface="Noto Sans"/>
              </a:rPr>
              <a:t>No problem, you are strong. You don’t need much help.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616" name="Google Shape;1616;p16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7" name="Google Shape;1617;p16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63"/>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Q: Parent: Thanks for the chat. I appreciate the support. </a:t>
            </a:r>
            <a:endParaRPr b="1" sz="1700">
              <a:solidFill>
                <a:srgbClr val="DB3514"/>
              </a:solidFill>
            </a:endParaRPr>
          </a:p>
          <a:p>
            <a:pPr indent="0" lvl="0" marL="0" marR="0" rtl="0" algn="l">
              <a:lnSpc>
                <a:spcPct val="150000"/>
              </a:lnSpc>
              <a:spcBef>
                <a:spcPts val="0"/>
              </a:spcBef>
              <a:spcAft>
                <a:spcPts val="0"/>
              </a:spcAft>
              <a:buNone/>
            </a:pPr>
            <a:r>
              <a:t/>
            </a: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pPr>
            <a:r>
              <a:rPr lang="en-US" sz="1900">
                <a:solidFill>
                  <a:srgbClr val="00969B"/>
                </a:solidFill>
                <a:latin typeface="Noto Sans"/>
                <a:ea typeface="Noto Sans"/>
                <a:cs typeface="Noto Sans"/>
                <a:sym typeface="Noto Sans"/>
              </a:rPr>
              <a:t>I am glad I could help. Remember, you are not alone, and it’s okay to ask for help.</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pPr>
            <a:r>
              <a:rPr i="1" lang="en-US" sz="1700">
                <a:solidFill>
                  <a:srgbClr val="113D5C"/>
                </a:solidFill>
                <a:latin typeface="Noto Sans"/>
                <a:ea typeface="Noto Sans"/>
                <a:cs typeface="Noto Sans"/>
                <a:sym typeface="Noto Sans"/>
              </a:rPr>
              <a:t>By emphasising empathy in our responses, we create a space where individuals feel heard, supported, and encouraged to seek assistance when necessary.</a:t>
            </a:r>
            <a:endParaRPr i="1" sz="1700">
              <a:solidFill>
                <a:srgbClr val="113D5C"/>
              </a:solidFill>
              <a:latin typeface="Noto Sans"/>
              <a:ea typeface="Noto Sans"/>
              <a:cs typeface="Noto Sans"/>
              <a:sym typeface="Noto Sans"/>
            </a:endParaRPr>
          </a:p>
        </p:txBody>
      </p:sp>
      <p:sp>
        <p:nvSpPr>
          <p:cNvPr id="1623" name="Google Shape;1623;p16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4" name="Google Shape;1624;p16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628" name="Shape 1628"/>
        <p:cNvGrpSpPr/>
        <p:nvPr/>
      </p:nvGrpSpPr>
      <p:grpSpPr>
        <a:xfrm>
          <a:off x="0" y="0"/>
          <a:ext cx="0" cy="0"/>
          <a:chOff x="0" y="0"/>
          <a:chExt cx="0" cy="0"/>
        </a:xfrm>
      </p:grpSpPr>
      <p:sp>
        <p:nvSpPr>
          <p:cNvPr id="1629" name="Google Shape;1629;p164"/>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7: Safeguarding</a:t>
            </a:r>
            <a:endParaRPr b="1" sz="5000">
              <a:solidFill>
                <a:schemeClr val="l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65"/>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is safeguarding?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lang="en-US" sz="1600">
                <a:solidFill>
                  <a:schemeClr val="accent5"/>
                </a:solidFill>
              </a:rPr>
              <a:t>Protecting the health, well-being, and human rights of all individuals, ensuring a life free from harm, abuse, and neglect.</a:t>
            </a:r>
            <a:endParaRPr sz="1600">
              <a:solidFill>
                <a:schemeClr val="accent5"/>
              </a:solidFil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lang="en-US" sz="1600">
                <a:solidFill>
                  <a:schemeClr val="accent5"/>
                </a:solidFill>
              </a:rPr>
              <a:t>Irrespective of age, gender identity, disability, sexual orientation, religious, or ethnic origin, everyone in our program has the right to be safeguarded against any form of harm, abuse, neglect, and exploitation by any associated person.</a:t>
            </a:r>
            <a:endParaRPr b="0" i="0" sz="1600" u="none" cap="none" strike="noStrike">
              <a:solidFill>
                <a:schemeClr val="accent5"/>
              </a:solidFill>
              <a:latin typeface="Arial"/>
              <a:ea typeface="Arial"/>
              <a:cs typeface="Arial"/>
              <a:sym typeface="Arial"/>
            </a:endParaRPr>
          </a:p>
        </p:txBody>
      </p:sp>
      <p:sp>
        <p:nvSpPr>
          <p:cNvPr id="1635" name="Google Shape;1635;p16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6" name="Google Shape;1636;p16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6"/>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Understanding abuse, neglect, and exploitation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b="1" lang="en-US">
                <a:solidFill>
                  <a:schemeClr val="accent5"/>
                </a:solidFill>
              </a:rPr>
              <a:t>Abuse</a:t>
            </a:r>
            <a:r>
              <a:rPr lang="en-US">
                <a:solidFill>
                  <a:schemeClr val="accent5"/>
                </a:solidFill>
              </a:rPr>
              <a:t> refers to a deliberate act of maltreatment that can damage a child’s security, wellbeing, dignity and development. Abuse includes all forms of physical, sexual, psychological and emotional maltreatment. (Save the Children definition)</a:t>
            </a:r>
            <a:endParaRPr>
              <a:solidFill>
                <a:schemeClr val="accent5"/>
              </a:solidFill>
            </a:endParaRPr>
          </a:p>
          <a:p>
            <a:pPr indent="0" lvl="0" marL="0" marR="0" rtl="0" algn="l">
              <a:lnSpc>
                <a:spcPct val="150000"/>
              </a:lnSpc>
              <a:spcBef>
                <a:spcPts val="0"/>
              </a:spcBef>
              <a:spcAft>
                <a:spcPts val="0"/>
              </a:spcAft>
              <a:buNone/>
            </a:pPr>
            <a:r>
              <a:t/>
            </a:r>
            <a:endParaRPr>
              <a:solidFill>
                <a:schemeClr val="accent5"/>
              </a:solidFill>
            </a:endParaRPr>
          </a:p>
          <a:p>
            <a:pPr indent="0" lvl="0" marL="0" marR="0" rtl="0" algn="l">
              <a:lnSpc>
                <a:spcPct val="150000"/>
              </a:lnSpc>
              <a:spcBef>
                <a:spcPts val="0"/>
              </a:spcBef>
              <a:spcAft>
                <a:spcPts val="0"/>
              </a:spcAft>
              <a:buNone/>
            </a:pPr>
            <a:r>
              <a:rPr b="1" lang="en-US">
                <a:solidFill>
                  <a:schemeClr val="accent5"/>
                </a:solidFill>
              </a:rPr>
              <a:t>Violence against children </a:t>
            </a:r>
            <a:r>
              <a:rPr lang="en-US">
                <a:solidFill>
                  <a:schemeClr val="accent5"/>
                </a:solidFill>
              </a:rPr>
              <a:t>is defined as forms of physical or mental violence, damage and abuse, neglect or neglectful treatment or maltreatment or exploitation, including sexual abuse. (Office of the High Commissioner for Human Rights, 1990, Article 19)</a:t>
            </a:r>
            <a:endParaRPr>
              <a:solidFill>
                <a:schemeClr val="accent5"/>
              </a:solidFill>
            </a:endParaRPr>
          </a:p>
          <a:p>
            <a:pPr indent="0" lvl="0" marL="0" marR="0" rtl="0" algn="l">
              <a:lnSpc>
                <a:spcPct val="150000"/>
              </a:lnSpc>
              <a:spcBef>
                <a:spcPts val="0"/>
              </a:spcBef>
              <a:spcAft>
                <a:spcPts val="0"/>
              </a:spcAft>
              <a:buNone/>
            </a:pPr>
            <a:r>
              <a:t/>
            </a:r>
            <a:endParaRPr>
              <a:solidFill>
                <a:schemeClr val="accent5"/>
              </a:solidFill>
            </a:endParaRPr>
          </a:p>
          <a:p>
            <a:pPr indent="0" lvl="0" marL="0" marR="0" rtl="0" algn="l">
              <a:lnSpc>
                <a:spcPct val="150000"/>
              </a:lnSpc>
              <a:spcBef>
                <a:spcPts val="0"/>
              </a:spcBef>
              <a:spcAft>
                <a:spcPts val="0"/>
              </a:spcAft>
              <a:buNone/>
            </a:pPr>
            <a:r>
              <a:rPr lang="en-US">
                <a:solidFill>
                  <a:schemeClr val="accent5"/>
                </a:solidFill>
              </a:rPr>
              <a:t> </a:t>
            </a:r>
            <a:r>
              <a:rPr b="1" lang="en-US">
                <a:solidFill>
                  <a:schemeClr val="accent5"/>
                </a:solidFill>
              </a:rPr>
              <a:t>Child exploitation </a:t>
            </a:r>
            <a:r>
              <a:rPr lang="en-US">
                <a:solidFill>
                  <a:schemeClr val="accent5"/>
                </a:solidFill>
              </a:rPr>
              <a:t>refers to using the child for economical or sexual benefit, for gratification or profit, often resulting in unjust, cruel and harmful treatment of the child. (Save the Children definition)</a:t>
            </a:r>
            <a:endParaRPr>
              <a:solidFill>
                <a:schemeClr val="accent5"/>
              </a:solidFill>
            </a:endParaRPr>
          </a:p>
          <a:p>
            <a:pPr indent="0" lvl="0" marL="0" marR="0" rtl="0" algn="l">
              <a:lnSpc>
                <a:spcPct val="150000"/>
              </a:lnSpc>
              <a:spcBef>
                <a:spcPts val="0"/>
              </a:spcBef>
              <a:spcAft>
                <a:spcPts val="0"/>
              </a:spcAft>
              <a:buNone/>
            </a:pPr>
            <a:r>
              <a:t/>
            </a:r>
            <a:endParaRPr>
              <a:solidFill>
                <a:schemeClr val="accent5"/>
              </a:solidFill>
            </a:endParaRPr>
          </a:p>
        </p:txBody>
      </p:sp>
      <p:sp>
        <p:nvSpPr>
          <p:cNvPr id="1642" name="Google Shape;1642;p16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3" name="Google Shape;1643;p16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67"/>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Reporting Sexual Exploitation and Abuse Allegations against PLH employees: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lang="en-US">
                <a:solidFill>
                  <a:schemeClr val="accent5"/>
                </a:solidFill>
              </a:rPr>
              <a:t>PLH and its partners has safe, confidential, and accessible mechanisms and procedures for personnel, beneficiaries, and communities, including children, to report Sexual Abuse and Exploitation allegations.</a:t>
            </a:r>
            <a:endParaRPr>
              <a:solidFill>
                <a:schemeClr val="accent5"/>
              </a:solidFill>
            </a:endParaRPr>
          </a:p>
          <a:p>
            <a:pPr indent="0" lvl="0" marL="0" marR="0" rtl="0" algn="l">
              <a:lnSpc>
                <a:spcPct val="150000"/>
              </a:lnSpc>
              <a:spcBef>
                <a:spcPts val="0"/>
              </a:spcBef>
              <a:spcAft>
                <a:spcPts val="0"/>
              </a:spcAft>
              <a:buNone/>
            </a:pPr>
            <a:r>
              <a:t/>
            </a:r>
            <a:endParaRPr>
              <a:solidFill>
                <a:schemeClr val="accent5"/>
              </a:solidFill>
            </a:endParaRPr>
          </a:p>
          <a:p>
            <a:pPr indent="0" lvl="0" marL="0" marR="0" rtl="0" algn="l">
              <a:lnSpc>
                <a:spcPct val="150000"/>
              </a:lnSpc>
              <a:spcBef>
                <a:spcPts val="0"/>
              </a:spcBef>
              <a:spcAft>
                <a:spcPts val="0"/>
              </a:spcAft>
              <a:buNone/>
            </a:pPr>
            <a:r>
              <a:rPr lang="en-US">
                <a:solidFill>
                  <a:schemeClr val="accent5"/>
                </a:solidFill>
              </a:rPr>
              <a:t>PLH members commit to protecting the identity, privacy, and safety of any persons who come forward with allegations on SEA relating to the organisation.</a:t>
            </a:r>
            <a:br>
              <a:rPr lang="en-US">
                <a:solidFill>
                  <a:schemeClr val="accent5"/>
                </a:solidFill>
              </a:rPr>
            </a:br>
            <a:br>
              <a:rPr lang="en-US">
                <a:solidFill>
                  <a:schemeClr val="accent5"/>
                </a:solidFill>
              </a:rPr>
            </a:br>
            <a:r>
              <a:rPr b="1" lang="en-US">
                <a:solidFill>
                  <a:schemeClr val="accent5"/>
                </a:solidFill>
              </a:rPr>
              <a:t>If you have any SEA allegations against PLH, you can </a:t>
            </a:r>
            <a:r>
              <a:rPr b="1" lang="en-US" u="sng">
                <a:solidFill>
                  <a:schemeClr val="hlink"/>
                </a:solidFill>
                <a:hlinkClick r:id="rId3"/>
              </a:rPr>
              <a:t>fill this form</a:t>
            </a:r>
            <a:endParaRPr b="1">
              <a:solidFill>
                <a:schemeClr val="accent5"/>
              </a:solidFill>
            </a:endParaRPr>
          </a:p>
        </p:txBody>
      </p:sp>
      <p:sp>
        <p:nvSpPr>
          <p:cNvPr id="1649" name="Google Shape;1649;p16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0" name="Google Shape;1650;p16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68"/>
          <p:cNvSpPr txBox="1"/>
          <p:nvPr/>
        </p:nvSpPr>
        <p:spPr>
          <a:xfrm>
            <a:off x="4439075" y="287775"/>
            <a:ext cx="556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DB3514"/>
                </a:solidFill>
              </a:rPr>
              <a:t>Safeguarding in Crianza con Conciencia chatbot </a:t>
            </a:r>
            <a:endParaRPr sz="1100">
              <a:solidFill>
                <a:schemeClr val="accent5"/>
              </a:solidFill>
            </a:endParaRPr>
          </a:p>
        </p:txBody>
      </p:sp>
      <p:sp>
        <p:nvSpPr>
          <p:cNvPr id="1656" name="Google Shape;1656;p16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7" name="Google Shape;1657;p16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pic>
        <p:nvPicPr>
          <p:cNvPr id="1658" name="Google Shape;1658;p168"/>
          <p:cNvPicPr preferRelativeResize="0"/>
          <p:nvPr/>
        </p:nvPicPr>
        <p:blipFill>
          <a:blip r:embed="rId3">
            <a:alphaModFix/>
          </a:blip>
          <a:stretch>
            <a:fillRect/>
          </a:stretch>
        </p:blipFill>
        <p:spPr>
          <a:xfrm>
            <a:off x="7434716" y="756575"/>
            <a:ext cx="1709285" cy="3700444"/>
          </a:xfrm>
          <a:prstGeom prst="rect">
            <a:avLst/>
          </a:prstGeom>
          <a:noFill/>
          <a:ln>
            <a:noFill/>
          </a:ln>
        </p:spPr>
      </p:pic>
      <p:pic>
        <p:nvPicPr>
          <p:cNvPr id="1659" name="Google Shape;1659;p168"/>
          <p:cNvPicPr preferRelativeResize="0"/>
          <p:nvPr/>
        </p:nvPicPr>
        <p:blipFill>
          <a:blip r:embed="rId4">
            <a:alphaModFix/>
          </a:blip>
          <a:stretch>
            <a:fillRect/>
          </a:stretch>
        </p:blipFill>
        <p:spPr>
          <a:xfrm>
            <a:off x="5541010" y="756575"/>
            <a:ext cx="1709285" cy="3700434"/>
          </a:xfrm>
          <a:prstGeom prst="rect">
            <a:avLst/>
          </a:prstGeom>
          <a:noFill/>
          <a:ln>
            <a:noFill/>
          </a:ln>
        </p:spPr>
      </p:pic>
      <p:pic>
        <p:nvPicPr>
          <p:cNvPr id="1660" name="Google Shape;1660;p168"/>
          <p:cNvPicPr preferRelativeResize="0"/>
          <p:nvPr/>
        </p:nvPicPr>
        <p:blipFill>
          <a:blip r:embed="rId5">
            <a:alphaModFix/>
          </a:blip>
          <a:stretch>
            <a:fillRect/>
          </a:stretch>
        </p:blipFill>
        <p:spPr>
          <a:xfrm>
            <a:off x="3647304" y="756575"/>
            <a:ext cx="1709285" cy="3700434"/>
          </a:xfrm>
          <a:prstGeom prst="rect">
            <a:avLst/>
          </a:prstGeom>
          <a:noFill/>
          <a:ln>
            <a:noFill/>
          </a:ln>
        </p:spPr>
      </p:pic>
      <p:pic>
        <p:nvPicPr>
          <p:cNvPr id="1661" name="Google Shape;1661;p168"/>
          <p:cNvPicPr preferRelativeResize="0"/>
          <p:nvPr/>
        </p:nvPicPr>
        <p:blipFill>
          <a:blip r:embed="rId6">
            <a:alphaModFix/>
          </a:blip>
          <a:stretch>
            <a:fillRect/>
          </a:stretch>
        </p:blipFill>
        <p:spPr>
          <a:xfrm>
            <a:off x="1793981" y="756575"/>
            <a:ext cx="1709285" cy="3700434"/>
          </a:xfrm>
          <a:prstGeom prst="rect">
            <a:avLst/>
          </a:prstGeom>
          <a:noFill/>
          <a:ln>
            <a:noFill/>
          </a:ln>
        </p:spPr>
      </p:pic>
      <p:pic>
        <p:nvPicPr>
          <p:cNvPr id="1662" name="Google Shape;1662;p168"/>
          <p:cNvPicPr preferRelativeResize="0"/>
          <p:nvPr/>
        </p:nvPicPr>
        <p:blipFill>
          <a:blip r:embed="rId7">
            <a:alphaModFix/>
          </a:blip>
          <a:stretch>
            <a:fillRect/>
          </a:stretch>
        </p:blipFill>
        <p:spPr>
          <a:xfrm>
            <a:off x="0" y="756575"/>
            <a:ext cx="1709285" cy="37004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69"/>
          <p:cNvSpPr txBox="1"/>
          <p:nvPr/>
        </p:nvSpPr>
        <p:spPr>
          <a:xfrm>
            <a:off x="297300" y="790125"/>
            <a:ext cx="8549400" cy="36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What is your responsibility during in-person and online chat session? </a:t>
            </a:r>
            <a:endParaRPr b="1" i="0" sz="20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900">
              <a:solidFill>
                <a:schemeClr val="accent5"/>
              </a:solidFill>
            </a:endParaRPr>
          </a:p>
          <a:p>
            <a:pPr indent="0" lvl="0" marL="0" marR="0" rtl="0" algn="l">
              <a:lnSpc>
                <a:spcPct val="150000"/>
              </a:lnSpc>
              <a:spcBef>
                <a:spcPts val="0"/>
              </a:spcBef>
              <a:spcAft>
                <a:spcPts val="0"/>
              </a:spcAft>
              <a:buNone/>
            </a:pPr>
            <a:r>
              <a:rPr b="1" lang="en-US" sz="1700">
                <a:solidFill>
                  <a:schemeClr val="accent5"/>
                </a:solidFill>
              </a:rPr>
              <a:t>Know your organisation’s child safeguarding policies and referral procedures </a:t>
            </a:r>
            <a:endParaRPr b="1" sz="1700">
              <a:solidFill>
                <a:schemeClr val="accent5"/>
              </a:solidFill>
            </a:endParaRPr>
          </a:p>
          <a:p>
            <a:pPr indent="-342900" lvl="0" marL="457200" rtl="0" algn="l">
              <a:lnSpc>
                <a:spcPct val="150000"/>
              </a:lnSpc>
              <a:spcBef>
                <a:spcPts val="1100"/>
              </a:spcBef>
              <a:spcAft>
                <a:spcPts val="0"/>
              </a:spcAft>
              <a:buClr>
                <a:srgbClr val="0D3F5E"/>
              </a:buClr>
              <a:buSzPts val="1800"/>
              <a:buFont typeface="Roboto"/>
              <a:buChar char="●"/>
            </a:pPr>
            <a:r>
              <a:rPr lang="en-US" sz="1800">
                <a:solidFill>
                  <a:srgbClr val="0D3F5E"/>
                </a:solidFill>
                <a:highlight>
                  <a:srgbClr val="FFFFFF"/>
                </a:highlight>
                <a:latin typeface="Roboto"/>
                <a:ea typeface="Roboto"/>
                <a:cs typeface="Roboto"/>
                <a:sym typeface="Roboto"/>
              </a:rPr>
              <a:t>Understand who to report to within your organization and how to engage external resources like local referral pathways or authorities.</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pPr>
            <a:r>
              <a:rPr lang="en-US" sz="1800">
                <a:solidFill>
                  <a:srgbClr val="0D3F5E"/>
                </a:solidFill>
                <a:highlight>
                  <a:srgbClr val="FFFFFF"/>
                </a:highlight>
                <a:latin typeface="Roboto"/>
                <a:ea typeface="Roboto"/>
                <a:cs typeface="Roboto"/>
                <a:sym typeface="Roboto"/>
              </a:rPr>
              <a:t>Take responsibility for responding to disclosures of past or present abuse.</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pPr>
            <a:r>
              <a:rPr lang="en-US" sz="1800">
                <a:solidFill>
                  <a:srgbClr val="0D3F5E"/>
                </a:solidFill>
                <a:highlight>
                  <a:srgbClr val="FFFFFF"/>
                </a:highlight>
                <a:latin typeface="Roboto"/>
                <a:ea typeface="Roboto"/>
                <a:cs typeface="Roboto"/>
                <a:sym typeface="Roboto"/>
              </a:rPr>
              <a:t>Discuss the situation with your supervisor to agree on the next steps forward.</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pPr>
            <a:r>
              <a:rPr lang="en-US" sz="1800">
                <a:solidFill>
                  <a:srgbClr val="0D3F5E"/>
                </a:solidFill>
                <a:highlight>
                  <a:srgbClr val="FFFFFF"/>
                </a:highlight>
                <a:latin typeface="Roboto"/>
                <a:ea typeface="Roboto"/>
                <a:cs typeface="Roboto"/>
                <a:sym typeface="Roboto"/>
              </a:rPr>
              <a:t>Remember, you're not expected to resolve the situation alone.</a:t>
            </a:r>
            <a:endParaRPr sz="1800">
              <a:solidFill>
                <a:srgbClr val="0D3F5E"/>
              </a:solidFill>
              <a:highlight>
                <a:srgbClr val="FFFFFF"/>
              </a:highlight>
              <a:latin typeface="Roboto"/>
              <a:ea typeface="Roboto"/>
              <a:cs typeface="Roboto"/>
              <a:sym typeface="Roboto"/>
            </a:endParaRPr>
          </a:p>
        </p:txBody>
      </p:sp>
      <p:sp>
        <p:nvSpPr>
          <p:cNvPr id="1668" name="Google Shape;1668;p16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9" name="Google Shape;1669;p16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0"/>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is your responsibility during in-person and online chat session?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r>
              <a:t/>
            </a:r>
            <a:endParaRPr sz="1600">
              <a:solidFill>
                <a:schemeClr val="accent5"/>
              </a:solidFill>
            </a:endParaRPr>
          </a:p>
          <a:p>
            <a:pPr indent="0" lvl="0" marL="0" marR="0" rtl="0" algn="l">
              <a:lnSpc>
                <a:spcPct val="150000"/>
              </a:lnSpc>
              <a:spcBef>
                <a:spcPts val="0"/>
              </a:spcBef>
              <a:spcAft>
                <a:spcPts val="0"/>
              </a:spcAft>
              <a:buNone/>
            </a:pPr>
            <a:r>
              <a:rPr b="1" lang="en-US">
                <a:solidFill>
                  <a:schemeClr val="accent5"/>
                </a:solidFill>
              </a:rPr>
              <a:t>Ensure parents know that you are someone who can help them</a:t>
            </a:r>
            <a:endParaRPr b="1">
              <a:solidFill>
                <a:schemeClr val="accent5"/>
              </a:solidFill>
            </a:endParaRPr>
          </a:p>
          <a:p>
            <a:pPr indent="0" lvl="0" marL="0" rtl="0" algn="l">
              <a:lnSpc>
                <a:spcPct val="115000"/>
              </a:lnSpc>
              <a:spcBef>
                <a:spcPts val="1100"/>
              </a:spcBef>
              <a:spcAft>
                <a:spcPts val="0"/>
              </a:spcAft>
              <a:buNone/>
            </a:pPr>
            <a:r>
              <a:rPr lang="en-US" sz="1500">
                <a:solidFill>
                  <a:srgbClr val="0D3F5E"/>
                </a:solidFill>
                <a:highlight>
                  <a:srgbClr val="FFFFFF"/>
                </a:highlight>
                <a:latin typeface="Roboto"/>
                <a:ea typeface="Roboto"/>
                <a:cs typeface="Roboto"/>
                <a:sym typeface="Roboto"/>
              </a:rPr>
              <a:t>Parents participating in your sessions need to know that they can come to you for help, regardless of when the abuse occurred.</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en-US" sz="1500">
                <a:solidFill>
                  <a:srgbClr val="0D3F5E"/>
                </a:solidFill>
                <a:highlight>
                  <a:srgbClr val="FFFFFF"/>
                </a:highlight>
                <a:latin typeface="Roboto"/>
                <a:ea typeface="Roboto"/>
                <a:cs typeface="Roboto"/>
                <a:sym typeface="Roboto"/>
              </a:rPr>
              <a:t>You should make sure that they know that they can trust you and that you will listen and support them without judgment or any further harm.</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r>
              <a:t/>
            </a:r>
            <a:endParaRPr sz="1500">
              <a:solidFill>
                <a:srgbClr val="0D3F5E"/>
              </a:solidFill>
              <a:highlight>
                <a:srgbClr val="FFFFFF"/>
              </a:highlight>
              <a:latin typeface="Roboto"/>
              <a:ea typeface="Roboto"/>
              <a:cs typeface="Roboto"/>
              <a:sym typeface="Roboto"/>
            </a:endParaRPr>
          </a:p>
        </p:txBody>
      </p:sp>
      <p:sp>
        <p:nvSpPr>
          <p:cNvPr id="1675" name="Google Shape;1675;p17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6" name="Google Shape;1676;p17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71"/>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1" lang="en-US" sz="1600">
                <a:solidFill>
                  <a:srgbClr val="DB3514"/>
                </a:solidFill>
              </a:rPr>
              <a:t>What to do when a parent discloses abuse, neglect, or exploitation?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r>
              <a:t/>
            </a: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pPr>
            <a:r>
              <a:rPr lang="en-US" sz="1300">
                <a:solidFill>
                  <a:srgbClr val="0B4060"/>
                </a:solidFill>
              </a:rPr>
              <a:t>Provide a safe environment in which the participant can share their story.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 Listen carefully to the participant and take notes: what/when/where/who.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Determine if the participant is in immediate danger and what help is available.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Make sure that the participant feels that the facilitator believes them.</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Let them know they have done the right thing by sharing their story with the facilitator.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Be supportive and free of judgement in their responses – avoid blaming at all times!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Let the participant know that you will share what he/she told them with their supervisor to find a way to support and protect him/her.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Explain what you will do next.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pPr>
            <a:r>
              <a:rPr lang="en-US" sz="1300">
                <a:solidFill>
                  <a:srgbClr val="0B4060"/>
                </a:solidFill>
              </a:rPr>
              <a:t>Notify their supervisor. </a:t>
            </a:r>
            <a:endParaRPr>
              <a:solidFill>
                <a:srgbClr val="0D3F5E"/>
              </a:solidFill>
              <a:highlight>
                <a:srgbClr val="FFFFFF"/>
              </a:highlight>
              <a:latin typeface="Roboto"/>
              <a:ea typeface="Roboto"/>
              <a:cs typeface="Roboto"/>
              <a:sym typeface="Roboto"/>
            </a:endParaRPr>
          </a:p>
        </p:txBody>
      </p:sp>
      <p:sp>
        <p:nvSpPr>
          <p:cNvPr id="1682" name="Google Shape;1682;p17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83" name="Google Shape;1683;p17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5"/>
          <p:cNvPicPr preferRelativeResize="0"/>
          <p:nvPr/>
        </p:nvPicPr>
        <p:blipFill rotWithShape="1">
          <a:blip r:embed="rId4">
            <a:alphaModFix/>
          </a:blip>
          <a:srcRect b="0" l="0" r="0" t="0"/>
          <a:stretch/>
        </p:blipFill>
        <p:spPr>
          <a:xfrm>
            <a:off x="340277" y="979006"/>
            <a:ext cx="4242233" cy="1917473"/>
          </a:xfrm>
          <a:prstGeom prst="rect">
            <a:avLst/>
          </a:prstGeom>
          <a:noFill/>
          <a:ln>
            <a:noFill/>
          </a:ln>
        </p:spPr>
      </p:pic>
      <p:sp>
        <p:nvSpPr>
          <p:cNvPr id="398" name="Google Shape;398;p5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Improve children's cognitive, language and </a:t>
            </a:r>
            <a:br>
              <a:rPr b="0" i="0" lang="en-US" sz="1200" u="none" cap="none" strike="noStrike">
                <a:solidFill>
                  <a:srgbClr val="123D5D"/>
                </a:solidFill>
                <a:latin typeface="Arial"/>
                <a:ea typeface="Arial"/>
                <a:cs typeface="Arial"/>
                <a:sym typeface="Arial"/>
              </a:rPr>
            </a:br>
            <a:r>
              <a:rPr b="0" i="0" lang="en-US" sz="1200" u="none" cap="none" strike="noStrike">
                <a:solidFill>
                  <a:srgbClr val="123D5D"/>
                </a:solidFill>
                <a:latin typeface="Arial"/>
                <a:ea typeface="Arial"/>
                <a:cs typeface="Arial"/>
                <a:sym typeface="Arial"/>
              </a:rPr>
              <a:t>socio-emotional development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(WHO nurturing care guideline,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Work best when addressing responsive caregiving including through positive caregiver-child interactions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Can maximize adolescent developmental and mental health trajectories</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Effective in low- middle- and high-income countries for reducing child maltreatment and harsh parenting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Equally effective for younger and older children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pPr>
            <a:r>
              <a:rPr b="0" i="0" lang="en-US" sz="1200" u="none" cap="none" strike="noStrike">
                <a:solidFill>
                  <a:srgbClr val="123D5D"/>
                </a:solidFill>
                <a:latin typeface="Arial"/>
                <a:ea typeface="Arial"/>
                <a:cs typeface="Arial"/>
                <a:sym typeface="Arial"/>
              </a:rPr>
              <a:t>Equally benefit poor families, single-mother families, migrant &amp; ethnic minority families and families of children with developmental and mental health conditions </a:t>
            </a:r>
            <a:br>
              <a:rPr b="0" i="0" lang="en-US" sz="1200" u="none" cap="none" strike="noStrike">
                <a:solidFill>
                  <a:srgbClr val="123D5D"/>
                </a:solidFill>
                <a:latin typeface="Arial"/>
                <a:ea typeface="Arial"/>
                <a:cs typeface="Arial"/>
                <a:sym typeface="Arial"/>
              </a:rPr>
            </a:br>
            <a:r>
              <a:rPr b="0" i="0" lang="en-US" sz="900" u="none" cap="none" strike="noStrike">
                <a:solidFill>
                  <a:srgbClr val="123D5D"/>
                </a:solidFill>
                <a:latin typeface="Arial"/>
                <a:ea typeface="Arial"/>
                <a:cs typeface="Arial"/>
                <a:sym typeface="Arial"/>
              </a:rPr>
              <a:t>(Backhaus, Gardner et al., 2023; WHO mhGAP guidelines)</a:t>
            </a:r>
            <a:endParaRPr b="0" i="0" sz="900" u="none" cap="none" strike="noStrike">
              <a:solidFill>
                <a:srgbClr val="123D5D"/>
              </a:solidFill>
              <a:latin typeface="Arial"/>
              <a:ea typeface="Arial"/>
              <a:cs typeface="Arial"/>
              <a:sym typeface="Arial"/>
            </a:endParaRPr>
          </a:p>
        </p:txBody>
      </p:sp>
      <p:sp>
        <p:nvSpPr>
          <p:cNvPr id="399" name="Google Shape;399;p55"/>
          <p:cNvSpPr/>
          <p:nvPr/>
        </p:nvSpPr>
        <p:spPr>
          <a:xfrm>
            <a:off x="55523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5878"/>
                </a:solidFill>
                <a:latin typeface="Arial"/>
                <a:ea typeface="Arial"/>
                <a:cs typeface="Arial"/>
                <a:sym typeface="Arial"/>
              </a:rPr>
              <a:t>Number of </a:t>
            </a:r>
            <a:r>
              <a:rPr b="1" i="0" lang="en-US" sz="1500" u="none" cap="none" strike="noStrike">
                <a:solidFill>
                  <a:srgbClr val="005878"/>
                </a:solidFill>
                <a:latin typeface="Arial"/>
                <a:ea typeface="Arial"/>
                <a:cs typeface="Arial"/>
                <a:sym typeface="Arial"/>
              </a:rPr>
              <a:t>randomized controlled trials </a:t>
            </a:r>
            <a:br>
              <a:rPr b="1" i="0" lang="en-US" sz="1200" u="sng" cap="none" strike="noStrike">
                <a:solidFill>
                  <a:srgbClr val="005878"/>
                </a:solidFill>
                <a:latin typeface="Arial"/>
                <a:ea typeface="Arial"/>
                <a:cs typeface="Arial"/>
                <a:sym typeface="Arial"/>
              </a:rPr>
            </a:br>
            <a:r>
              <a:rPr b="0" i="0" lang="en-US" sz="1200" u="none" cap="none" strike="noStrike">
                <a:solidFill>
                  <a:srgbClr val="005878"/>
                </a:solidFill>
                <a:latin typeface="Arial"/>
                <a:ea typeface="Arial"/>
                <a:cs typeface="Arial"/>
                <a:sym typeface="Arial"/>
              </a:rPr>
              <a:t>of parenting interventions by year published</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5878"/>
                </a:solidFill>
                <a:latin typeface="Arial"/>
                <a:ea typeface="Arial"/>
                <a:cs typeface="Arial"/>
                <a:sym typeface="Arial"/>
              </a:rPr>
              <a:t>435 from 65 countries</a:t>
            </a:r>
            <a:endParaRPr b="0" i="0" sz="1400" u="none" cap="none" strike="noStrike">
              <a:solidFill>
                <a:srgbClr val="000000"/>
              </a:solidFill>
              <a:latin typeface="Arial"/>
              <a:ea typeface="Arial"/>
              <a:cs typeface="Arial"/>
              <a:sym typeface="Arial"/>
            </a:endParaRPr>
          </a:p>
        </p:txBody>
      </p:sp>
      <p:grpSp>
        <p:nvGrpSpPr>
          <p:cNvPr id="400" name="Google Shape;400;p55"/>
          <p:cNvGrpSpPr/>
          <p:nvPr/>
        </p:nvGrpSpPr>
        <p:grpSpPr>
          <a:xfrm>
            <a:off x="1586507" y="4063773"/>
            <a:ext cx="1506422" cy="491209"/>
            <a:chOff x="2755584" y="4127109"/>
            <a:chExt cx="2035705" cy="663796"/>
          </a:xfrm>
        </p:grpSpPr>
        <p:pic>
          <p:nvPicPr>
            <p:cNvPr descr="Logo&#10;&#10;Description automatically generated" id="401" name="Google Shape;401;p55"/>
            <p:cNvPicPr preferRelativeResize="0"/>
            <p:nvPr/>
          </p:nvPicPr>
          <p:blipFill rotWithShape="1">
            <a:blip r:embed="rId5">
              <a:alphaModFix/>
            </a:blip>
            <a:srcRect b="0" l="0" r="0" t="0"/>
            <a:stretch/>
          </p:blipFill>
          <p:spPr>
            <a:xfrm>
              <a:off x="3693477" y="4268473"/>
              <a:ext cx="1097812" cy="412059"/>
            </a:xfrm>
            <a:prstGeom prst="rect">
              <a:avLst/>
            </a:prstGeom>
            <a:noFill/>
            <a:ln>
              <a:noFill/>
            </a:ln>
          </p:spPr>
        </p:pic>
        <p:pic>
          <p:nvPicPr>
            <p:cNvPr descr="Logo&#10;&#10;Description automatically generated" id="402" name="Google Shape;402;p55"/>
            <p:cNvPicPr preferRelativeResize="0"/>
            <p:nvPr/>
          </p:nvPicPr>
          <p:blipFill rotWithShape="1">
            <a:blip r:embed="rId6">
              <a:alphaModFix/>
            </a:blip>
            <a:srcRect b="0" l="0" r="0" t="0"/>
            <a:stretch/>
          </p:blipFill>
          <p:spPr>
            <a:xfrm>
              <a:off x="2755584" y="4127109"/>
              <a:ext cx="1097812" cy="663796"/>
            </a:xfrm>
            <a:prstGeom prst="rect">
              <a:avLst/>
            </a:prstGeom>
            <a:noFill/>
            <a:ln>
              <a:noFill/>
            </a:ln>
          </p:spPr>
        </p:pic>
      </p:grpSp>
      <p:sp>
        <p:nvSpPr>
          <p:cNvPr id="403" name="Google Shape;403;p5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4" name="Google Shape;404;p5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Evidence of Effectiveness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72"/>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Safeguarding</a:t>
            </a:r>
            <a:r>
              <a:rPr b="1" lang="en-US" sz="1700">
                <a:solidFill>
                  <a:srgbClr val="DB3514"/>
                </a:solidFill>
              </a:rPr>
              <a:t> information on Formando Conciencia+ App </a:t>
            </a:r>
            <a:endParaRPr sz="1500">
              <a:solidFill>
                <a:srgbClr val="0D3F5E"/>
              </a:solidFill>
              <a:highlight>
                <a:srgbClr val="FFFFFF"/>
              </a:highlight>
              <a:latin typeface="Roboto"/>
              <a:ea typeface="Roboto"/>
              <a:cs typeface="Roboto"/>
              <a:sym typeface="Roboto"/>
            </a:endParaRPr>
          </a:p>
        </p:txBody>
      </p:sp>
      <p:sp>
        <p:nvSpPr>
          <p:cNvPr id="1689" name="Google Shape;1689;p17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0" name="Google Shape;1690;p17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Safeguarding</a:t>
            </a:r>
            <a:endParaRPr b="0" i="0" sz="1400" u="none" cap="none" strike="noStrike">
              <a:solidFill>
                <a:srgbClr val="000000"/>
              </a:solidFill>
              <a:latin typeface="Arial"/>
              <a:ea typeface="Arial"/>
              <a:cs typeface="Arial"/>
              <a:sym typeface="Arial"/>
            </a:endParaRPr>
          </a:p>
        </p:txBody>
      </p:sp>
      <p:pic>
        <p:nvPicPr>
          <p:cNvPr id="1691" name="Google Shape;1691;p172"/>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692" name="Google Shape;1692;p172"/>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73"/>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Where to find solution? </a:t>
            </a:r>
            <a:endParaRPr b="1" sz="2000">
              <a:solidFill>
                <a:srgbClr val="DB3514"/>
              </a:solidFill>
            </a:endParaRPr>
          </a:p>
          <a:p>
            <a:pPr indent="0" lvl="0" marL="0" rtl="0" algn="just">
              <a:lnSpc>
                <a:spcPct val="115000"/>
              </a:lnSpc>
              <a:spcBef>
                <a:spcPts val="1000"/>
              </a:spcBef>
              <a:spcAft>
                <a:spcPts val="0"/>
              </a:spcAft>
              <a:buNone/>
            </a:pPr>
            <a:r>
              <a:rPr lang="en-US" sz="1900">
                <a:solidFill>
                  <a:srgbClr val="113D5C"/>
                </a:solidFill>
                <a:latin typeface="Noto Sans"/>
                <a:ea typeface="Noto Sans"/>
                <a:cs typeface="Noto Sans"/>
                <a:sym typeface="Noto Sans"/>
              </a:rPr>
              <a:t>Explore Safeguarding section of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rPr lang="en-US" sz="1900">
                <a:solidFill>
                  <a:srgbClr val="113D5C"/>
                </a:solidFill>
                <a:latin typeface="Noto Sans"/>
                <a:ea typeface="Noto Sans"/>
                <a:cs typeface="Noto Sans"/>
                <a:sym typeface="Noto Sans"/>
              </a:rPr>
              <a:t>Report to your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698" name="Google Shape;1698;p17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9" name="Google Shape;1699;p17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700" name="Google Shape;1700;p173"/>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704" name="Shape 1704"/>
        <p:cNvGrpSpPr/>
        <p:nvPr/>
      </p:nvGrpSpPr>
      <p:grpSpPr>
        <a:xfrm>
          <a:off x="0" y="0"/>
          <a:ext cx="0" cy="0"/>
          <a:chOff x="0" y="0"/>
          <a:chExt cx="0" cy="0"/>
        </a:xfrm>
      </p:grpSpPr>
      <p:sp>
        <p:nvSpPr>
          <p:cNvPr id="1705" name="Google Shape;1705;p174"/>
          <p:cNvSpPr txBox="1"/>
          <p:nvPr/>
        </p:nvSpPr>
        <p:spPr>
          <a:xfrm>
            <a:off x="387450" y="2269675"/>
            <a:ext cx="83670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How to address challenges you might face?</a:t>
            </a:r>
            <a:endParaRPr b="1" sz="5000">
              <a:solidFill>
                <a:schemeClr val="lt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75"/>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Where to find solution? </a:t>
            </a:r>
            <a:endParaRPr b="1" sz="2000">
              <a:solidFill>
                <a:srgbClr val="DB3514"/>
              </a:solidFill>
            </a:endParaRPr>
          </a:p>
          <a:p>
            <a:pPr indent="0" lvl="0" marL="0" rtl="0" algn="just">
              <a:lnSpc>
                <a:spcPct val="115000"/>
              </a:lnSpc>
              <a:spcBef>
                <a:spcPts val="1000"/>
              </a:spcBef>
              <a:spcAft>
                <a:spcPts val="1000"/>
              </a:spcAft>
              <a:buNone/>
            </a:pPr>
            <a:r>
              <a:rPr lang="en-US" sz="1900">
                <a:solidFill>
                  <a:srgbClr val="113D5C"/>
                </a:solidFill>
                <a:latin typeface="Noto Sans"/>
                <a:ea typeface="Noto Sans"/>
                <a:cs typeface="Noto Sans"/>
                <a:sym typeface="Noto Sans"/>
              </a:rPr>
              <a:t>Explore the FAQ section of Formando Conciencia+</a:t>
            </a:r>
            <a:endParaRPr sz="2400">
              <a:solidFill>
                <a:srgbClr val="113D5C"/>
              </a:solidFill>
            </a:endParaRPr>
          </a:p>
        </p:txBody>
      </p:sp>
      <p:sp>
        <p:nvSpPr>
          <p:cNvPr id="1711" name="Google Shape;1711;p17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2" name="Google Shape;1712;p17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713" name="Google Shape;1713;p17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76"/>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Where to find solution? </a:t>
            </a:r>
            <a:endParaRPr b="1" sz="2000">
              <a:solidFill>
                <a:srgbClr val="DB3514"/>
              </a:solidFill>
            </a:endParaRPr>
          </a:p>
          <a:p>
            <a:pPr indent="0" lvl="0" marL="0" rtl="0" algn="just">
              <a:lnSpc>
                <a:spcPct val="115000"/>
              </a:lnSpc>
              <a:spcBef>
                <a:spcPts val="1000"/>
              </a:spcBef>
              <a:spcAft>
                <a:spcPts val="0"/>
              </a:spcAft>
              <a:buNone/>
            </a:pPr>
            <a:r>
              <a:rPr lang="en-US" sz="1900">
                <a:solidFill>
                  <a:srgbClr val="113D5C"/>
                </a:solidFill>
                <a:latin typeface="Noto Sans"/>
                <a:ea typeface="Noto Sans"/>
                <a:cs typeface="Noto Sans"/>
                <a:sym typeface="Noto Sans"/>
              </a:rPr>
              <a:t>Explore Common Challenges section of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r>
              <a:t/>
            </a:r>
            <a:endParaRPr sz="1900">
              <a:solidFill>
                <a:srgbClr val="113D5C"/>
              </a:solidFill>
              <a:latin typeface="Noto Sans"/>
              <a:ea typeface="Noto Sans"/>
              <a:cs typeface="Noto Sans"/>
              <a:sym typeface="Noto Sans"/>
            </a:endParaRPr>
          </a:p>
        </p:txBody>
      </p:sp>
      <p:sp>
        <p:nvSpPr>
          <p:cNvPr id="1719" name="Google Shape;1719;p17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0" name="Google Shape;1720;p17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721" name="Google Shape;1721;p176"/>
          <p:cNvPicPr preferRelativeResize="0"/>
          <p:nvPr/>
        </p:nvPicPr>
        <p:blipFill>
          <a:blip r:embed="rId3">
            <a:alphaModFix/>
          </a:blip>
          <a:stretch>
            <a:fillRect/>
          </a:stretch>
        </p:blipFill>
        <p:spPr>
          <a:xfrm>
            <a:off x="4914900" y="1066950"/>
            <a:ext cx="4031775" cy="34065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5" name="Shape 1725"/>
        <p:cNvGrpSpPr/>
        <p:nvPr/>
      </p:nvGrpSpPr>
      <p:grpSpPr>
        <a:xfrm>
          <a:off x="0" y="0"/>
          <a:ext cx="0" cy="0"/>
          <a:chOff x="0" y="0"/>
          <a:chExt cx="0" cy="0"/>
        </a:xfrm>
      </p:grpSpPr>
      <p:sp>
        <p:nvSpPr>
          <p:cNvPr id="1726" name="Google Shape;1726;p17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DB3514"/>
              </a:solidFill>
            </a:endParaRPr>
          </a:p>
          <a:p>
            <a:pPr indent="0" lvl="0" marL="0" rtl="0" algn="just">
              <a:lnSpc>
                <a:spcPct val="115000"/>
              </a:lnSpc>
              <a:spcBef>
                <a:spcPts val="0"/>
              </a:spcBef>
              <a:spcAft>
                <a:spcPts val="0"/>
              </a:spcAft>
              <a:buNone/>
            </a:pPr>
            <a:r>
              <a:rPr b="1" lang="en-US" sz="2000">
                <a:solidFill>
                  <a:srgbClr val="113D5C"/>
                </a:solidFill>
                <a:latin typeface="Noto Sans"/>
                <a:ea typeface="Noto Sans"/>
                <a:cs typeface="Noto Sans"/>
                <a:sym typeface="Noto Sans"/>
              </a:rPr>
              <a:t>A parent needs support accessing </a:t>
            </a:r>
            <a:r>
              <a:rPr b="1" lang="en-US" sz="2000">
                <a:solidFill>
                  <a:srgbClr val="113D5C"/>
                </a:solidFill>
                <a:latin typeface="Noto Sans"/>
                <a:ea typeface="Noto Sans"/>
                <a:cs typeface="Noto Sans"/>
                <a:sym typeface="Noto Sans"/>
              </a:rPr>
              <a:t>ParentText,</a:t>
            </a:r>
            <a:r>
              <a:rPr b="1" lang="en-US" sz="2000">
                <a:solidFill>
                  <a:srgbClr val="113D5C"/>
                </a:solidFill>
                <a:latin typeface="Noto Sans"/>
                <a:ea typeface="Noto Sans"/>
                <a:cs typeface="Noto Sans"/>
                <a:sym typeface="Noto Sans"/>
              </a:rPr>
              <a: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2000">
                <a:solidFill>
                  <a:srgbClr val="113D5C"/>
                </a:solidFill>
                <a:latin typeface="Noto Sans"/>
                <a:ea typeface="Noto Sans"/>
                <a:cs typeface="Noto Sans"/>
                <a:sym typeface="Noto Sans"/>
              </a:rP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sz="2000">
              <a:solidFill>
                <a:srgbClr val="113D5C"/>
              </a:solidFill>
              <a:latin typeface="Noto Sans"/>
              <a:ea typeface="Noto Sans"/>
              <a:cs typeface="Noto Sans"/>
              <a:sym typeface="Noto Sans"/>
            </a:endParaRPr>
          </a:p>
        </p:txBody>
      </p:sp>
      <p:sp>
        <p:nvSpPr>
          <p:cNvPr id="1727" name="Google Shape;1727;p17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8" name="Google Shape;1728;p17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78"/>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rtl="0" algn="just">
              <a:lnSpc>
                <a:spcPct val="115000"/>
              </a:lnSpc>
              <a:spcBef>
                <a:spcPts val="0"/>
              </a:spcBef>
              <a:spcAft>
                <a:spcPts val="0"/>
              </a:spcAft>
              <a:buNone/>
            </a:pPr>
            <a:r>
              <a:rPr b="1" lang="en-US" sz="1700">
                <a:solidFill>
                  <a:srgbClr val="113D5C"/>
                </a:solidFill>
                <a:latin typeface="Noto Sans"/>
                <a:ea typeface="Noto Sans"/>
                <a:cs typeface="Noto Sans"/>
                <a:sym typeface="Noto Sans"/>
              </a:rPr>
              <a:t>A parent can not commit to the ground rules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Follow guidance under “A parent cannot commit to the ground rules” in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r>
              <a:t/>
            </a:r>
            <a:endParaRPr sz="1700">
              <a:solidFill>
                <a:srgbClr val="113D5C"/>
              </a:solidFill>
              <a:latin typeface="Noto Sans"/>
              <a:ea typeface="Noto Sans"/>
              <a:cs typeface="Noto Sans"/>
              <a:sym typeface="Noto Sans"/>
            </a:endParaRPr>
          </a:p>
        </p:txBody>
      </p:sp>
      <p:sp>
        <p:nvSpPr>
          <p:cNvPr id="1734" name="Google Shape;1734;p17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35" name="Google Shape;1735;p17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736" name="Google Shape;1736;p178"/>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79"/>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rtl="0" algn="just">
              <a:lnSpc>
                <a:spcPct val="115000"/>
              </a:lnSpc>
              <a:spcBef>
                <a:spcPts val="0"/>
              </a:spcBef>
              <a:spcAft>
                <a:spcPts val="0"/>
              </a:spcAft>
              <a:buNone/>
            </a:pPr>
            <a:r>
              <a:rPr b="1" lang="en-US" sz="1700">
                <a:solidFill>
                  <a:srgbClr val="113D5C"/>
                </a:solidFill>
                <a:latin typeface="Noto Sans"/>
                <a:ea typeface="Noto Sans"/>
                <a:cs typeface="Noto Sans"/>
                <a:sym typeface="Noto Sans"/>
              </a:rPr>
              <a:t>A parent struggles to participate in WhatsApp Group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Explore FAQ in Formando Conciencia+ on: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Only a small group of parents are actively participating in the chat sessions, while other parents are not responding.</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What if no one participates?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r>
              <a:t/>
            </a:r>
            <a:endParaRPr sz="1700">
              <a:solidFill>
                <a:srgbClr val="113D5C"/>
              </a:solidFill>
              <a:latin typeface="Noto Sans"/>
              <a:ea typeface="Noto Sans"/>
              <a:cs typeface="Noto Sans"/>
              <a:sym typeface="Noto Sans"/>
            </a:endParaRPr>
          </a:p>
        </p:txBody>
      </p:sp>
      <p:sp>
        <p:nvSpPr>
          <p:cNvPr id="1742" name="Google Shape;1742;p17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3" name="Google Shape;1743;p17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pic>
        <p:nvPicPr>
          <p:cNvPr id="1744" name="Google Shape;1744;p179"/>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80"/>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rtl="0" algn="just">
              <a:lnSpc>
                <a:spcPct val="115000"/>
              </a:lnSpc>
              <a:spcBef>
                <a:spcPts val="0"/>
              </a:spcBef>
              <a:spcAft>
                <a:spcPts val="0"/>
              </a:spcAft>
              <a:buNone/>
            </a:pPr>
            <a:r>
              <a:rPr b="1" lang="en-US" sz="1700">
                <a:solidFill>
                  <a:srgbClr val="113D5C"/>
                </a:solidFill>
                <a:latin typeface="Noto Sans"/>
                <a:ea typeface="Noto Sans"/>
                <a:cs typeface="Noto Sans"/>
                <a:sym typeface="Noto Sans"/>
              </a:rPr>
              <a:t>A parent triggered you emotionally in person or in a WhatsApp group.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It is normal to be affected by the experiences of parents or things that they say during the programme, especially if they relate to our own lives.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Take a pause! Even a few deep breaths can be helpful to make sure that you respond in the moment in a constructive way rather than reacting negatively.</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Reach out for support. Talk to your supervisor or a co-worker about it if you feel comfortable.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r>
              <a:t/>
            </a:r>
            <a:endParaRPr sz="1700">
              <a:solidFill>
                <a:srgbClr val="113D5C"/>
              </a:solidFill>
              <a:latin typeface="Noto Sans"/>
              <a:ea typeface="Noto Sans"/>
              <a:cs typeface="Noto Sans"/>
              <a:sym typeface="Noto Sans"/>
            </a:endParaRPr>
          </a:p>
        </p:txBody>
      </p:sp>
      <p:sp>
        <p:nvSpPr>
          <p:cNvPr id="1750" name="Google Shape;1750;p18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51" name="Google Shape;1751;p18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81"/>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1700">
              <a:solidFill>
                <a:srgbClr val="DB3514"/>
              </a:solidFill>
            </a:endParaRPr>
          </a:p>
          <a:p>
            <a:pPr indent="0" lvl="0" marL="0" rtl="0" algn="just">
              <a:lnSpc>
                <a:spcPct val="115000"/>
              </a:lnSpc>
              <a:spcBef>
                <a:spcPts val="0"/>
              </a:spcBef>
              <a:spcAft>
                <a:spcPts val="0"/>
              </a:spcAft>
              <a:buNone/>
            </a:pPr>
            <a:r>
              <a:rPr b="1" lang="en-US" sz="1700">
                <a:solidFill>
                  <a:srgbClr val="113D5C"/>
                </a:solidFill>
                <a:latin typeface="Noto Sans"/>
                <a:ea typeface="Noto Sans"/>
                <a:cs typeface="Noto Sans"/>
                <a:sym typeface="Noto Sans"/>
              </a:rPr>
              <a:t>You are feeling nervous and anxious to deliver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You can always take a pause to deal with nervousness or anxiety.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1700">
                <a:solidFill>
                  <a:srgbClr val="113D5C"/>
                </a:solidFill>
                <a:latin typeface="Noto Sans"/>
                <a:ea typeface="Noto Sans"/>
                <a:cs typeface="Noto Sans"/>
                <a:sym typeface="Noto Sans"/>
              </a:rPr>
              <a:t>Prepare thoroughly by reviewing the materials, rehearsing the onboarding session, and thinking about potential questions the parents could ask.</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r>
              <a:t/>
            </a:r>
            <a:endParaRPr sz="1700">
              <a:solidFill>
                <a:srgbClr val="113D5C"/>
              </a:solidFill>
              <a:latin typeface="Noto Sans"/>
              <a:ea typeface="Noto Sans"/>
              <a:cs typeface="Noto Sans"/>
              <a:sym typeface="Noto Sans"/>
            </a:endParaRPr>
          </a:p>
        </p:txBody>
      </p:sp>
      <p:sp>
        <p:nvSpPr>
          <p:cNvPr id="1757" name="Google Shape;1757;p18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58" name="Google Shape;1758;p18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0" name="Google Shape;410;p5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About Crianza con Conciencia+</a:t>
            </a:r>
            <a:endParaRPr b="0" i="0" sz="1400" u="none" cap="none" strike="noStrike">
              <a:solidFill>
                <a:srgbClr val="000000"/>
              </a:solidFill>
              <a:latin typeface="Arial"/>
              <a:ea typeface="Arial"/>
              <a:cs typeface="Arial"/>
              <a:sym typeface="Arial"/>
            </a:endParaRPr>
          </a:p>
        </p:txBody>
      </p:sp>
      <p:sp>
        <p:nvSpPr>
          <p:cNvPr id="411" name="Google Shape;411;p5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DB3614"/>
                </a:solidFill>
                <a:latin typeface="Arial"/>
                <a:ea typeface="Arial"/>
                <a:cs typeface="Arial"/>
                <a:sym typeface="Arial"/>
              </a:rPr>
              <a:t>Who is </a:t>
            </a:r>
            <a:r>
              <a:rPr b="1" lang="en-US">
                <a:solidFill>
                  <a:srgbClr val="DB3614"/>
                </a:solidFill>
              </a:rPr>
              <a:t>Crianza con Conciencia</a:t>
            </a:r>
            <a:r>
              <a:rPr b="1" i="0" lang="en-US" sz="1400" u="none" cap="none" strike="noStrike">
                <a:solidFill>
                  <a:srgbClr val="DB3614"/>
                </a:solidFill>
                <a:latin typeface="Arial"/>
                <a:ea typeface="Arial"/>
                <a:cs typeface="Arial"/>
                <a:sym typeface="Arial"/>
              </a:rPr>
              <a:t> for?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r>
              <a:t/>
            </a: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pPr>
            <a:r>
              <a:rPr b="0" i="0" lang="en-US" sz="1400" u="none" cap="none" strike="noStrike">
                <a:solidFill>
                  <a:srgbClr val="123D5D"/>
                </a:solidFill>
                <a:latin typeface="Arial"/>
                <a:ea typeface="Arial"/>
                <a:cs typeface="Arial"/>
                <a:sym typeface="Arial"/>
              </a:rPr>
              <a:t>For parents</a:t>
            </a:r>
            <a:r>
              <a:rPr lang="en-US">
                <a:solidFill>
                  <a:srgbClr val="123D5D"/>
                </a:solidFill>
              </a:rPr>
              <a:t> </a:t>
            </a:r>
            <a:r>
              <a:rPr b="0" i="0" lang="en-US" sz="1400" u="none" cap="none" strike="noStrike">
                <a:solidFill>
                  <a:srgbClr val="123D5D"/>
                </a:solidFill>
                <a:latin typeface="Arial"/>
                <a:ea typeface="Arial"/>
                <a:cs typeface="Arial"/>
                <a:sym typeface="Arial"/>
              </a:rPr>
              <a:t>with children 2 to </a:t>
            </a:r>
            <a:r>
              <a:rPr lang="en-US">
                <a:solidFill>
                  <a:srgbClr val="123D5D"/>
                </a:solidFill>
              </a:rPr>
              <a:t>17</a:t>
            </a:r>
            <a:r>
              <a:rPr b="0" i="0" lang="en-US" sz="1400" u="none" cap="none" strike="noStrike">
                <a:solidFill>
                  <a:srgbClr val="123D5D"/>
                </a:solidFill>
                <a:latin typeface="Arial"/>
                <a:ea typeface="Arial"/>
                <a:cs typeface="Arial"/>
                <a:sym typeface="Arial"/>
              </a:rPr>
              <a:t> years old</a:t>
            </a:r>
            <a:r>
              <a:rPr b="0" i="0" lang="en-US" sz="1400" u="none" cap="none" strike="noStrike">
                <a:solidFill>
                  <a:srgbClr val="123D5D"/>
                </a:solidFill>
                <a:latin typeface="Arial"/>
                <a:ea typeface="Arial"/>
                <a:cs typeface="Arial"/>
                <a:sym typeface="Arial"/>
              </a:rPr>
              <a:t>.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pPr>
            <a:r>
              <a:rPr b="1" i="0" lang="en-US" sz="1400" u="none" cap="none" strike="noStrike">
                <a:solidFill>
                  <a:srgbClr val="123D5D"/>
                </a:solidFill>
                <a:latin typeface="Arial"/>
                <a:ea typeface="Arial"/>
                <a:cs typeface="Arial"/>
                <a:sym typeface="Arial"/>
              </a:rPr>
              <a:t>Parents </a:t>
            </a:r>
            <a:r>
              <a:rPr b="0" i="0" lang="en-US" sz="1400" u="none" cap="none" strike="noStrike">
                <a:solidFill>
                  <a:srgbClr val="123D5D"/>
                </a:solidFill>
                <a:latin typeface="Arial"/>
                <a:ea typeface="Arial"/>
                <a:cs typeface="Arial"/>
                <a:sym typeface="Arial"/>
              </a:rPr>
              <a:t>and </a:t>
            </a:r>
            <a:r>
              <a:rPr b="1" i="0" lang="en-US" sz="1400" u="none" cap="none" strike="noStrike">
                <a:solidFill>
                  <a:srgbClr val="123D5D"/>
                </a:solidFill>
                <a:latin typeface="Arial"/>
                <a:ea typeface="Arial"/>
                <a:cs typeface="Arial"/>
                <a:sym typeface="Arial"/>
              </a:rPr>
              <a:t>Parenting </a:t>
            </a:r>
            <a:r>
              <a:rPr b="0" i="0" lang="en-US" sz="1400" u="none" cap="none" strike="noStrike">
                <a:solidFill>
                  <a:srgbClr val="123D5D"/>
                </a:solidFill>
                <a:latin typeface="Arial"/>
                <a:ea typeface="Arial"/>
                <a:cs typeface="Arial"/>
                <a:sym typeface="Arial"/>
              </a:rPr>
              <a:t>includes all caregivers responsible for your child’s well-being. Caregivers include non-biological parents like aunts, uncles, siblings, cousins, foster parents.</a:t>
            </a:r>
            <a:endParaRPr>
              <a:solidFill>
                <a:srgbClr val="123D5D"/>
              </a:solidFill>
            </a:endParaRPr>
          </a:p>
        </p:txBody>
      </p:sp>
      <p:pic>
        <p:nvPicPr>
          <p:cNvPr id="412" name="Google Shape;412;p5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762" name="Shape 1762"/>
        <p:cNvGrpSpPr/>
        <p:nvPr/>
      </p:nvGrpSpPr>
      <p:grpSpPr>
        <a:xfrm>
          <a:off x="0" y="0"/>
          <a:ext cx="0" cy="0"/>
          <a:chOff x="0" y="0"/>
          <a:chExt cx="0" cy="0"/>
        </a:xfrm>
      </p:grpSpPr>
      <p:sp>
        <p:nvSpPr>
          <p:cNvPr id="1763" name="Google Shape;1763;p18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Questions?</a:t>
            </a:r>
            <a:endParaRPr b="1" sz="4400">
              <a:solidFill>
                <a:schemeClr val="lt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767" name="Shape 1767"/>
        <p:cNvGrpSpPr/>
        <p:nvPr/>
      </p:nvGrpSpPr>
      <p:grpSpPr>
        <a:xfrm>
          <a:off x="0" y="0"/>
          <a:ext cx="0" cy="0"/>
          <a:chOff x="0" y="0"/>
          <a:chExt cx="0" cy="0"/>
        </a:xfrm>
      </p:grpSpPr>
      <p:sp>
        <p:nvSpPr>
          <p:cNvPr id="1768" name="Google Shape;1768;p18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Loving Kindness Exercise</a:t>
            </a:r>
            <a:endParaRPr b="1" sz="4400">
              <a:solidFill>
                <a:schemeClr val="lt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772" name="Shape 1772"/>
        <p:cNvGrpSpPr/>
        <p:nvPr/>
      </p:nvGrpSpPr>
      <p:grpSpPr>
        <a:xfrm>
          <a:off x="0" y="0"/>
          <a:ext cx="0" cy="0"/>
          <a:chOff x="0" y="0"/>
          <a:chExt cx="0" cy="0"/>
        </a:xfrm>
      </p:grpSpPr>
      <p:sp>
        <p:nvSpPr>
          <p:cNvPr id="1773" name="Google Shape;1773;p18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Circle of Appreciation</a:t>
            </a:r>
            <a:endParaRPr b="1" sz="4400">
              <a:solidFill>
                <a:schemeClr val="lt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85"/>
          <p:cNvSpPr txBox="1"/>
          <p:nvPr/>
        </p:nvSpPr>
        <p:spPr>
          <a:xfrm>
            <a:off x="297300" y="790125"/>
            <a:ext cx="8549400" cy="229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Next Steps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r>
              <a:t/>
            </a: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pPr>
            <a:r>
              <a:rPr lang="en-US" sz="1700">
                <a:solidFill>
                  <a:srgbClr val="113D5C"/>
                </a:solidFill>
                <a:latin typeface="Noto Sans"/>
                <a:ea typeface="Noto Sans"/>
                <a:cs typeface="Noto Sans"/>
                <a:sym typeface="Noto Sans"/>
              </a:rPr>
              <a:t>You will receive a certificate for completing the training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pPr>
            <a:r>
              <a:rPr lang="en-US" sz="1700">
                <a:solidFill>
                  <a:srgbClr val="113D5C"/>
                </a:solidFill>
                <a:latin typeface="Noto Sans"/>
                <a:ea typeface="Noto Sans"/>
                <a:cs typeface="Noto Sans"/>
                <a:sym typeface="Noto Sans"/>
              </a:rPr>
              <a:t>You will receive an email with link to the Facilitator App and the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1000"/>
              </a:spcAft>
              <a:buClr>
                <a:srgbClr val="113D5C"/>
              </a:buClr>
              <a:buSzPts val="1700"/>
              <a:buFont typeface="Noto Sans"/>
              <a:buChar char="●"/>
            </a:pPr>
            <a:r>
              <a:rPr lang="en-US" sz="1700">
                <a:solidFill>
                  <a:srgbClr val="113D5C"/>
                </a:solidFill>
                <a:latin typeface="Noto Sans"/>
                <a:ea typeface="Noto Sans"/>
                <a:cs typeface="Noto Sans"/>
                <a:sym typeface="Noto Sans"/>
              </a:rPr>
              <a:t>You will conduct the onboarding session and report attendance on the onboarding session </a:t>
            </a:r>
            <a:endParaRPr sz="1700">
              <a:solidFill>
                <a:srgbClr val="113D5C"/>
              </a:solidFill>
              <a:latin typeface="Noto Sans"/>
              <a:ea typeface="Noto Sans"/>
              <a:cs typeface="Noto Sans"/>
              <a:sym typeface="Noto Sans"/>
            </a:endParaRPr>
          </a:p>
        </p:txBody>
      </p:sp>
      <p:sp>
        <p:nvSpPr>
          <p:cNvPr id="1779" name="Google Shape;1779;p18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0" name="Google Shape;1780;p18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Closing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1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786" name="Google Shape;1786;p18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lang="en-US" sz="1700">
                <a:solidFill>
                  <a:srgbClr val="0B4060"/>
                </a:solidFill>
                <a:latin typeface="Noto Sans"/>
                <a:ea typeface="Noto Sans"/>
                <a:cs typeface="Noto Sans"/>
                <a:sym typeface="Noto Sans"/>
              </a:rPr>
              <a:t>THANK YOU!</a:t>
            </a:r>
            <a:endParaRPr b="1" i="0" sz="2300" u="none" cap="none" strike="noStrike">
              <a:solidFill>
                <a:srgbClr val="0B4060"/>
              </a:solidFill>
              <a:latin typeface="Noto Sans"/>
              <a:ea typeface="Noto Sans"/>
              <a:cs typeface="Noto Sans"/>
              <a:sym typeface="Noto Sans"/>
            </a:endParaRPr>
          </a:p>
        </p:txBody>
      </p:sp>
      <p:pic>
        <p:nvPicPr>
          <p:cNvPr id="1787" name="Google Shape;1787;p1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788" name="Google Shape;1788;p1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8" name="Google Shape;418;p5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About Crianza con Conciencia+</a:t>
            </a:r>
            <a:endParaRPr b="0" i="0" sz="1400" u="none" cap="none" strike="noStrike">
              <a:solidFill>
                <a:srgbClr val="000000"/>
              </a:solidFill>
              <a:latin typeface="Arial"/>
              <a:ea typeface="Arial"/>
              <a:cs typeface="Arial"/>
              <a:sym typeface="Arial"/>
            </a:endParaRPr>
          </a:p>
        </p:txBody>
      </p:sp>
      <p:sp>
        <p:nvSpPr>
          <p:cNvPr id="419" name="Google Shape;419;p57"/>
          <p:cNvSpPr txBox="1"/>
          <p:nvPr/>
        </p:nvSpPr>
        <p:spPr>
          <a:xfrm>
            <a:off x="286225" y="1122475"/>
            <a:ext cx="4768500" cy="3471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lang="en-US">
                <a:solidFill>
                  <a:srgbClr val="DB3614"/>
                </a:solidFill>
              </a:rPr>
              <a:t>What makes Crianza con Conciencia+ unique?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r>
              <a:t/>
            </a: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pPr>
            <a:r>
              <a:rPr lang="en-US">
                <a:solidFill>
                  <a:srgbClr val="123D5D"/>
                </a:solidFill>
              </a:rPr>
              <a:t>Groundbreaking hybrid programme that uses </a:t>
            </a:r>
            <a:endParaRPr>
              <a:solidFill>
                <a:srgbClr val="123D5D"/>
              </a:solidFill>
            </a:endParaRPr>
          </a:p>
          <a:p>
            <a:pPr indent="-317500" lvl="1" marL="914400" marR="0" rtl="0" algn="l">
              <a:lnSpc>
                <a:spcPct val="150000"/>
              </a:lnSpc>
              <a:spcBef>
                <a:spcPts val="0"/>
              </a:spcBef>
              <a:spcAft>
                <a:spcPts val="0"/>
              </a:spcAft>
              <a:buClr>
                <a:srgbClr val="123D5D"/>
              </a:buClr>
              <a:buSzPts val="1400"/>
              <a:buFont typeface="Arial"/>
              <a:buChar char="○"/>
            </a:pPr>
            <a:r>
              <a:rPr lang="en-US">
                <a:solidFill>
                  <a:srgbClr val="123D5D"/>
                </a:solidFill>
              </a:rPr>
              <a:t>WhatsApp to support parents and caregivers simple digital tools like WhatsApp to support parents and caregivers.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pPr>
            <a:r>
              <a:rPr lang="en-US">
                <a:solidFill>
                  <a:srgbClr val="123D5D"/>
                </a:solidFill>
              </a:rPr>
              <a:t>Collaborative effort between Parenting for Lifelong Health, National Institute of Psychiatry, UNICEF and YOU!</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pPr>
            <a:r>
              <a:rPr lang="en-US">
                <a:solidFill>
                  <a:srgbClr val="123D5D"/>
                </a:solidFill>
              </a:rPr>
              <a:t>Backed by research and provides parents with proven strategies for nurturing their children.</a:t>
            </a:r>
            <a:endParaRPr>
              <a:solidFill>
                <a:srgbClr val="123D5D"/>
              </a:solidFill>
            </a:endParaRPr>
          </a:p>
        </p:txBody>
      </p:sp>
      <p:pic>
        <p:nvPicPr>
          <p:cNvPr id="420" name="Google Shape;420;p5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6" name="Google Shape;426;p5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lt1"/>
                </a:solidFill>
                <a:latin typeface="Arial"/>
                <a:ea typeface="Arial"/>
                <a:cs typeface="Arial"/>
                <a:sym typeface="Arial"/>
              </a:rPr>
              <a:t>About Parenting with Consciousness +</a:t>
            </a:r>
            <a:endParaRPr b="0" i="0" sz="2400" u="none" cap="none" strike="noStrike">
              <a:solidFill>
                <a:schemeClr val="lt1"/>
              </a:solidFill>
              <a:latin typeface="Arial"/>
              <a:ea typeface="Arial"/>
              <a:cs typeface="Arial"/>
              <a:sym typeface="Arial"/>
            </a:endParaRPr>
          </a:p>
        </p:txBody>
      </p:sp>
      <p:sp>
        <p:nvSpPr>
          <p:cNvPr id="427" name="Google Shape;427;p5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Reference Question</a:t>
            </a:r>
            <a:endParaRPr b="0" i="0" sz="1100" u="none" cap="none" strike="noStrike">
              <a:solidFill>
                <a:schemeClr val="lt1"/>
              </a:solidFill>
              <a:latin typeface="Arial"/>
              <a:ea typeface="Arial"/>
              <a:cs typeface="Arial"/>
              <a:sym typeface="Arial"/>
            </a:endParaRPr>
          </a:p>
        </p:txBody>
      </p:sp>
      <p:sp>
        <p:nvSpPr>
          <p:cNvPr id="428" name="Google Shape;428;p58"/>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429" name="Google Shape;429;p5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sp>
        <p:nvSpPr>
          <p:cNvPr id="430" name="Google Shape;430;p5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431" name="Google Shape;431;p58"/>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32" name="Google Shape;432;p58"/>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US" sz="1300">
                <a:solidFill>
                  <a:schemeClr val="lt1"/>
                </a:solidFill>
              </a:rP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pic>
        <p:nvPicPr>
          <p:cNvPr id="433" name="Google Shape;433;p58"/>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34" name="Google Shape;434;p58"/>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Learning through </a:t>
            </a:r>
            <a:r>
              <a:rPr b="1" lang="en-US">
                <a:solidFill>
                  <a:schemeClr val="lt1"/>
                </a:solidFill>
              </a:rPr>
              <a:t>Crianza con Conciencia+ Chatbot on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435" name="Google Shape;435;p58"/>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36" name="Google Shape;436;p58"/>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rPr>
              <a:t>Support in a </a:t>
            </a:r>
            <a:r>
              <a:rPr b="1" i="1" lang="en-US">
                <a:solidFill>
                  <a:schemeClr val="lt1"/>
                </a:solidFill>
              </a:rPr>
              <a:t>separate</a:t>
            </a:r>
            <a:r>
              <a:rPr b="1" lang="en-US">
                <a:solidFill>
                  <a:schemeClr val="lt1"/>
                </a:solidFill>
              </a:rP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5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lt1"/>
                </a:solidFill>
                <a:latin typeface="Arial"/>
                <a:ea typeface="Arial"/>
                <a:cs typeface="Arial"/>
                <a:sym typeface="Arial"/>
              </a:rPr>
              <a:t>About </a:t>
            </a:r>
            <a:r>
              <a:rPr b="1" lang="en-US" sz="2400">
                <a:solidFill>
                  <a:schemeClr val="lt1"/>
                </a:solidFill>
              </a:rPr>
              <a:t>Crianza con Conciencia+</a:t>
            </a:r>
            <a:endParaRPr b="0" i="0" sz="2400" u="none" cap="none" strike="noStrike">
              <a:solidFill>
                <a:schemeClr val="lt1"/>
              </a:solidFill>
              <a:latin typeface="Arial"/>
              <a:ea typeface="Arial"/>
              <a:cs typeface="Arial"/>
              <a:sym typeface="Arial"/>
            </a:endParaRPr>
          </a:p>
        </p:txBody>
      </p:sp>
      <p:sp>
        <p:nvSpPr>
          <p:cNvPr id="443" name="Google Shape;443;p5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9"/>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pPr>
            <a:r>
              <a:rPr lang="en-US" sz="1900">
                <a:solidFill>
                  <a:srgbClr val="00969B"/>
                </a:solidFill>
                <a:latin typeface="Delicious Handrawn"/>
                <a:ea typeface="Delicious Handrawn"/>
                <a:cs typeface="Delicious Handrawn"/>
                <a:sym typeface="Delicious Handrawn"/>
              </a:rPr>
              <a:t>Core</a:t>
            </a:r>
            <a:r>
              <a:rPr b="0" i="0" lang="en-US" sz="1900" u="none" cap="none" strike="noStrike">
                <a:solidFill>
                  <a:srgbClr val="00969B"/>
                </a:solidFill>
                <a:latin typeface="Delicious Handrawn"/>
                <a:ea typeface="Delicious Handrawn"/>
                <a:cs typeface="Delicious Handrawn"/>
                <a:sym typeface="Delicious Handrawn"/>
              </a:rPr>
              <a:t> Course: Improve my relationship with my girl, boy or adolescent (5 days)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You will receive daily parenting strategies through the automated WhatsApp chat that will help you improve your relationship with your child or adolescent .</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pPr>
            <a:r>
              <a:rPr b="0" i="0" lang="en-US" sz="1700" u="none" cap="none" strike="noStrike">
                <a:solidFill>
                  <a:srgbClr val="FF5E00"/>
                </a:solidFill>
                <a:latin typeface="Delicious Handrawn"/>
                <a:ea typeface="Delicious Handrawn"/>
                <a:cs typeface="Delicious Handrawn"/>
                <a:sym typeface="Delicious Handrawn"/>
              </a:rPr>
              <a:t>It will only take 5 minutes a day !</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This course contains 5 </a:t>
            </a:r>
            <a:r>
              <a:rPr lang="en-US" sz="1300">
                <a:solidFill>
                  <a:schemeClr val="dk1"/>
                </a:solidFill>
              </a:rPr>
              <a:t>lessons</a:t>
            </a:r>
            <a:r>
              <a:rPr b="0" i="0" lang="en-US" sz="1300" u="none" cap="none" strike="noStrike">
                <a:solidFill>
                  <a:schemeClr val="dk1"/>
                </a:solidFill>
                <a:latin typeface="Arial"/>
                <a:ea typeface="Arial"/>
                <a:cs typeface="Arial"/>
                <a:sym typeface="Arial"/>
              </a:rPr>
              <a:t> (one per day ) on how to improve the relationship with your child or adolescent</a:t>
            </a:r>
            <a:endParaRPr b="0" i="0" sz="1500" u="none" cap="none" strike="noStrike">
              <a:solidFill>
                <a:srgbClr val="123D5D"/>
              </a:solidFill>
              <a:latin typeface="Arial"/>
              <a:ea typeface="Arial"/>
              <a:cs typeface="Arial"/>
              <a:sym typeface="Arial"/>
            </a:endParaRPr>
          </a:p>
        </p:txBody>
      </p:sp>
      <p:sp>
        <p:nvSpPr>
          <p:cNvPr id="445" name="Google Shape;445;p59"/>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446" name="Google Shape;446;p59"/>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47" name="Google Shape;447;p59"/>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US">
                <a:solidFill>
                  <a:schemeClr val="lt1"/>
                </a:solidFill>
              </a:rP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0"/>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53" name="Google Shape;453;p6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lang="en-US" sz="2400">
                <a:solidFill>
                  <a:schemeClr val="lt1"/>
                </a:solidFill>
                <a:highlight>
                  <a:srgbClr val="0E3A5A"/>
                </a:highlight>
                <a:latin typeface="Delicious Handrawn"/>
                <a:ea typeface="Delicious Handrawn"/>
                <a:cs typeface="Delicious Handrawn"/>
                <a:sym typeface="Delicious Handrawn"/>
              </a:rPr>
              <a:t>Core</a:t>
            </a:r>
            <a:r>
              <a:rPr b="1" i="0" lang="en-US" sz="2400" u="none" cap="none" strike="noStrike">
                <a:solidFill>
                  <a:schemeClr val="lt1"/>
                </a:solidFill>
                <a:highlight>
                  <a:srgbClr val="0E3A5A"/>
                </a:highlight>
                <a:latin typeface="Delicious Handrawn"/>
                <a:ea typeface="Delicious Handrawn"/>
                <a:cs typeface="Delicious Handrawn"/>
                <a:sym typeface="Delicious Handrawn"/>
              </a:rPr>
              <a:t> Course: Improve </a:t>
            </a:r>
            <a:r>
              <a:rPr b="1" lang="en-US" sz="2400">
                <a:solidFill>
                  <a:schemeClr val="lt1"/>
                </a:solidFill>
                <a:highlight>
                  <a:srgbClr val="0E3A5A"/>
                </a:highlight>
                <a:latin typeface="Delicious Handrawn"/>
                <a:ea typeface="Delicious Handrawn"/>
                <a:cs typeface="Delicious Handrawn"/>
                <a:sym typeface="Delicious Handrawn"/>
              </a:rPr>
              <a:t>my</a:t>
            </a:r>
            <a:r>
              <a:rPr b="1" i="0" lang="en-US" sz="2400" u="none" cap="none" strike="noStrike">
                <a:solidFill>
                  <a:schemeClr val="lt1"/>
                </a:solidFill>
                <a:highlight>
                  <a:srgbClr val="0E3A5A"/>
                </a:highlight>
                <a:latin typeface="Delicious Handrawn"/>
                <a:ea typeface="Delicious Handrawn"/>
                <a:cs typeface="Delicious Handrawn"/>
                <a:sym typeface="Delicious Handrawn"/>
              </a:rPr>
              <a:t> </a:t>
            </a:r>
            <a:r>
              <a:rPr b="1" lang="en-US" sz="2400">
                <a:solidFill>
                  <a:schemeClr val="lt1"/>
                </a:solidFill>
                <a:highlight>
                  <a:srgbClr val="0E3A5A"/>
                </a:highlight>
                <a:latin typeface="Delicious Handrawn"/>
                <a:ea typeface="Delicious Handrawn"/>
                <a:cs typeface="Delicious Handrawn"/>
                <a:sym typeface="Delicious Handrawn"/>
              </a:rPr>
              <a:t>r</a:t>
            </a:r>
            <a:r>
              <a:rPr b="1" i="0" lang="en-US" sz="2400" u="none" cap="none" strike="noStrike">
                <a:solidFill>
                  <a:schemeClr val="lt1"/>
                </a:solidFill>
                <a:highlight>
                  <a:srgbClr val="0E3A5A"/>
                </a:highlight>
                <a:latin typeface="Delicious Handrawn"/>
                <a:ea typeface="Delicious Handrawn"/>
                <a:cs typeface="Delicious Handrawn"/>
                <a:sym typeface="Delicious Handrawn"/>
              </a:rPr>
              <a:t>elationship with my girl, boy or </a:t>
            </a:r>
            <a:r>
              <a:rPr b="1" lang="en-US" sz="2400">
                <a:solidFill>
                  <a:schemeClr val="lt1"/>
                </a:solidFill>
                <a:highlight>
                  <a:srgbClr val="0E3A5A"/>
                </a:highlight>
                <a:latin typeface="Delicious Handrawn"/>
                <a:ea typeface="Delicious Handrawn"/>
                <a:cs typeface="Delicious Handrawn"/>
                <a:sym typeface="Delicious Handrawn"/>
              </a:rPr>
              <a:t>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54" name="Google Shape;454;p60"/>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55" name="Google Shape;455;p60"/>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0B4060"/>
                </a:solidFill>
                <a:highlight>
                  <a:schemeClr val="lt1"/>
                </a:highlight>
                <a:latin typeface="Delicious Handrawn"/>
                <a:ea typeface="Delicious Handrawn"/>
                <a:cs typeface="Delicious Handrawn"/>
                <a:sym typeface="Delicious Handrawn"/>
              </a:rPr>
              <a:t>Lesson</a:t>
            </a:r>
            <a:r>
              <a:rPr b="0" i="0" lang="en-US" sz="1900" u="none" cap="none" strike="noStrike">
                <a:solidFill>
                  <a:srgbClr val="0B4060"/>
                </a:solidFill>
                <a:highlight>
                  <a:schemeClr val="lt1"/>
                </a:highlight>
                <a:latin typeface="Delicious Handrawn"/>
                <a:ea typeface="Delicious Handrawn"/>
                <a:cs typeface="Delicious Handrawn"/>
                <a:sym typeface="Delicious Handrawn"/>
              </a:rPr>
              <a:t>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6" name="Google Shape;456;p60"/>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57" name="Google Shape;457;p60"/>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0B4060"/>
                </a:solidFill>
                <a:highlight>
                  <a:schemeClr val="lt1"/>
                </a:highlight>
                <a:latin typeface="Delicious Handrawn"/>
                <a:ea typeface="Delicious Handrawn"/>
                <a:cs typeface="Delicious Handrawn"/>
                <a:sym typeface="Delicious Handrawn"/>
              </a:rPr>
              <a:t>Lesson</a:t>
            </a:r>
            <a:r>
              <a:rPr b="0" i="0" lang="en-US" sz="1900" u="none" cap="none" strike="noStrike">
                <a:solidFill>
                  <a:srgbClr val="0B4060"/>
                </a:solidFill>
                <a:highlight>
                  <a:schemeClr val="lt1"/>
                </a:highlight>
                <a:latin typeface="Delicious Handrawn"/>
                <a:ea typeface="Delicious Handrawn"/>
                <a:cs typeface="Delicious Handrawn"/>
                <a:sym typeface="Delicious Handrawn"/>
              </a:rPr>
              <a:t>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8" name="Google Shape;458;p60"/>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59" name="Google Shape;459;p60"/>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0B4060"/>
                </a:solidFill>
                <a:highlight>
                  <a:schemeClr val="lt1"/>
                </a:highlight>
                <a:latin typeface="Delicious Handrawn"/>
                <a:ea typeface="Delicious Handrawn"/>
                <a:cs typeface="Delicious Handrawn"/>
                <a:sym typeface="Delicious Handrawn"/>
              </a:rPr>
              <a:t>Lesson</a:t>
            </a:r>
            <a:r>
              <a:rPr b="0" i="0" lang="en-US" sz="1900" u="none" cap="none" strike="noStrike">
                <a:solidFill>
                  <a:srgbClr val="0B4060"/>
                </a:solidFill>
                <a:highlight>
                  <a:schemeClr val="lt1"/>
                </a:highlight>
                <a:latin typeface="Delicious Handrawn"/>
                <a:ea typeface="Delicious Handrawn"/>
                <a:cs typeface="Delicious Handrawn"/>
                <a:sym typeface="Delicious Handrawn"/>
              </a:rPr>
              <a:t>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60" name="Google Shape;460;p60"/>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61" name="Google Shape;461;p60"/>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62" name="Google Shape;462;p60"/>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1"/>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68" name="Google Shape;468;p61"/>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69" name="Google Shape;469;p61"/>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123D5D"/>
                </a:solidFill>
                <a:latin typeface="Delicious Handrawn"/>
                <a:ea typeface="Delicious Handrawn"/>
                <a:cs typeface="Delicious Handrawn"/>
                <a:sym typeface="Delicious Handrawn"/>
              </a:rPr>
              <a:t>Lesson</a:t>
            </a:r>
            <a:r>
              <a:rPr b="0" i="0" lang="en-US" sz="1900" u="none" cap="none" strike="noStrike">
                <a:solidFill>
                  <a:srgbClr val="123D5D"/>
                </a:solidFill>
                <a:latin typeface="Delicious Handrawn"/>
                <a:ea typeface="Delicious Handrawn"/>
                <a:cs typeface="Delicious Handrawn"/>
                <a:sym typeface="Delicious Handrawn"/>
              </a:rPr>
              <a:t> 4: </a:t>
            </a:r>
            <a:r>
              <a:rPr lang="en-US" sz="1900">
                <a:solidFill>
                  <a:srgbClr val="123D5D"/>
                </a:solidFill>
                <a:latin typeface="Delicious Handrawn"/>
                <a:ea typeface="Delicious Handrawn"/>
                <a:cs typeface="Delicious Handrawn"/>
                <a:sym typeface="Delicious Handrawn"/>
              </a:rPr>
              <a:t>Noticing </a:t>
            </a:r>
            <a:r>
              <a:rPr b="0" i="0" lang="en-US" sz="1900" u="none" cap="none" strike="noStrike">
                <a:solidFill>
                  <a:srgbClr val="123D5D"/>
                </a:solidFill>
                <a:latin typeface="Delicious Handrawn"/>
                <a:ea typeface="Delicious Handrawn"/>
                <a:cs typeface="Delicious Handrawn"/>
                <a:sym typeface="Delicious Handrawn"/>
              </a:rPr>
              <a:t>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70" name="Google Shape;470;p61"/>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71" name="Google Shape;471;p61"/>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900">
                <a:solidFill>
                  <a:srgbClr val="123D5D"/>
                </a:solidFill>
                <a:latin typeface="Delicious Handrawn"/>
                <a:ea typeface="Delicious Handrawn"/>
                <a:cs typeface="Delicious Handrawn"/>
                <a:sym typeface="Delicious Handrawn"/>
              </a:rPr>
              <a:t>Lesson</a:t>
            </a:r>
            <a:r>
              <a:rPr b="0" i="0" lang="en-US" sz="1900" u="none" cap="none" strike="noStrike">
                <a:solidFill>
                  <a:srgbClr val="123D5D"/>
                </a:solidFill>
                <a:latin typeface="Delicious Handrawn"/>
                <a:ea typeface="Delicious Handrawn"/>
                <a:cs typeface="Delicious Handrawn"/>
                <a:sym typeface="Delicious Handrawn"/>
              </a:rPr>
              <a:t> 5: </a:t>
            </a:r>
            <a:r>
              <a:rPr lang="en-US" sz="1900">
                <a:solidFill>
                  <a:srgbClr val="123D5D"/>
                </a:solidFill>
                <a:latin typeface="Delicious Handrawn"/>
                <a:ea typeface="Delicious Handrawn"/>
                <a:cs typeface="Delicious Handrawn"/>
                <a:sym typeface="Delicious Handrawn"/>
              </a:rPr>
              <a:t>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72" name="Google Shape;472;p61"/>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pPr>
            <a:r>
              <a:rPr b="1" i="0" lang="en-US" sz="1600" u="none" cap="none" strike="noStrike">
                <a:solidFill>
                  <a:srgbClr val="00969B"/>
                </a:solidFill>
                <a:latin typeface="Arial"/>
                <a:ea typeface="Arial"/>
                <a:cs typeface="Arial"/>
                <a:sym typeface="Arial"/>
              </a:rPr>
              <a:t>At the end of 5 days </a:t>
            </a:r>
            <a:r>
              <a:rPr b="1" lang="en-US" sz="1600">
                <a:solidFill>
                  <a:srgbClr val="00969B"/>
                </a:solidFill>
              </a:rPr>
              <a:t>you </a:t>
            </a:r>
            <a:r>
              <a:rPr b="1" i="0" lang="en-US" sz="1600" u="none" cap="none" strike="noStrike">
                <a:solidFill>
                  <a:srgbClr val="00969B"/>
                </a:solidFill>
                <a:latin typeface="Arial"/>
                <a:ea typeface="Arial"/>
                <a:cs typeface="Arial"/>
                <a:sym typeface="Arial"/>
              </a:rPr>
              <a:t>will receive </a:t>
            </a:r>
            <a:r>
              <a:rPr b="1" lang="en-US" sz="1600">
                <a:solidFill>
                  <a:srgbClr val="00969B"/>
                </a:solidFill>
              </a:rPr>
              <a:t>a positive parenting certificate!!</a:t>
            </a:r>
            <a:endParaRPr b="1" i="0" sz="1600" u="none" cap="none" strike="noStrike">
              <a:solidFill>
                <a:srgbClr val="00969B"/>
              </a:solidFill>
              <a:latin typeface="Arial"/>
              <a:ea typeface="Arial"/>
              <a:cs typeface="Arial"/>
              <a:sym typeface="Arial"/>
            </a:endParaRPr>
          </a:p>
        </p:txBody>
      </p:sp>
      <p:sp>
        <p:nvSpPr>
          <p:cNvPr id="473" name="Google Shape;473;p61"/>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74" name="Google Shape;474;p61"/>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pPr>
            <a:r>
              <a:rPr lang="en-US" sz="1000">
                <a:solidFill>
                  <a:srgbClr val="0B4060"/>
                </a:solidFill>
                <a:highlight>
                  <a:schemeClr val="lt1"/>
                </a:highlight>
                <a:latin typeface="Noto Sans"/>
                <a:ea typeface="Noto Sans"/>
                <a:cs typeface="Noto Sans"/>
                <a:sym typeface="Noto Sans"/>
              </a:rP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75" name="Google Shape;475;p61"/>
          <p:cNvSpPr txBox="1"/>
          <p:nvPr/>
        </p:nvSpPr>
        <p:spPr>
          <a:xfrm>
            <a:off x="1145988" y="45147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FFFFFF"/>
                </a:solidFill>
                <a:highlight>
                  <a:srgbClr val="0E3A5A"/>
                </a:highlight>
                <a:latin typeface="Delicious Handrawn"/>
                <a:ea typeface="Delicious Handrawn"/>
                <a:cs typeface="Delicious Handrawn"/>
                <a:sym typeface="Delicious Handrawn"/>
              </a:rPr>
              <a:t>Core</a:t>
            </a:r>
            <a:r>
              <a:rPr b="1" i="0" lang="en-US" sz="2400" u="none" cap="none" strike="noStrike">
                <a:solidFill>
                  <a:srgbClr val="FFFFFF"/>
                </a:solidFill>
                <a:highlight>
                  <a:srgbClr val="0E3A5A"/>
                </a:highlight>
                <a:latin typeface="Delicious Handrawn"/>
                <a:ea typeface="Delicious Handrawn"/>
                <a:cs typeface="Delicious Handrawn"/>
                <a:sym typeface="Delicious Handrawn"/>
              </a:rPr>
              <a:t> Course: Improve </a:t>
            </a:r>
            <a:r>
              <a:rPr b="1" lang="en-US" sz="2400">
                <a:solidFill>
                  <a:srgbClr val="FFFFFF"/>
                </a:solidFill>
                <a:highlight>
                  <a:srgbClr val="0E3A5A"/>
                </a:highlight>
                <a:latin typeface="Delicious Handrawn"/>
                <a:ea typeface="Delicious Handrawn"/>
                <a:cs typeface="Delicious Handrawn"/>
                <a:sym typeface="Delicious Handrawn"/>
              </a:rPr>
              <a:t>my</a:t>
            </a:r>
            <a:r>
              <a:rPr b="1" i="0" lang="en-US" sz="2400" u="none" cap="none" strike="noStrike">
                <a:solidFill>
                  <a:srgbClr val="FFFFFF"/>
                </a:solidFill>
                <a:highlight>
                  <a:srgbClr val="0E3A5A"/>
                </a:highlight>
                <a:latin typeface="Delicious Handrawn"/>
                <a:ea typeface="Delicious Handrawn"/>
                <a:cs typeface="Delicious Handrawn"/>
                <a:sym typeface="Delicious Handrawn"/>
              </a:rPr>
              <a:t> </a:t>
            </a:r>
            <a:r>
              <a:rPr b="1" lang="en-US" sz="2400">
                <a:solidFill>
                  <a:srgbClr val="FFFFFF"/>
                </a:solidFill>
                <a:highlight>
                  <a:srgbClr val="0E3A5A"/>
                </a:highlight>
                <a:latin typeface="Delicious Handrawn"/>
                <a:ea typeface="Delicious Handrawn"/>
                <a:cs typeface="Delicious Handrawn"/>
                <a:sym typeface="Delicious Handrawn"/>
              </a:rPr>
              <a:t>r</a:t>
            </a:r>
            <a:r>
              <a:rPr b="1" i="0" lang="en-US" sz="2400" u="none" cap="none" strike="noStrike">
                <a:solidFill>
                  <a:srgbClr val="FFFFFF"/>
                </a:solidFill>
                <a:highlight>
                  <a:srgbClr val="0E3A5A"/>
                </a:highlight>
                <a:latin typeface="Delicious Handrawn"/>
                <a:ea typeface="Delicious Handrawn"/>
                <a:cs typeface="Delicious Handrawn"/>
                <a:sym typeface="Delicious Handrawn"/>
              </a:rPr>
              <a:t>elationship with my girl, boy or </a:t>
            </a:r>
            <a:r>
              <a:rPr b="1" lang="en-US" sz="2400">
                <a:solidFill>
                  <a:srgbClr val="FFFFFF"/>
                </a:solidFill>
                <a:highlight>
                  <a:srgbClr val="0E3A5A"/>
                </a:highlight>
                <a:latin typeface="Delicious Handrawn"/>
                <a:ea typeface="Delicious Handrawn"/>
                <a:cs typeface="Delicious Handrawn"/>
                <a:sym typeface="Delicious Handrawn"/>
              </a:rPr>
              <a:t>teen</a:t>
            </a:r>
            <a:endParaRPr i="0" sz="2400" u="none" cap="none" strike="noStrike">
              <a:solidFill>
                <a:srgbClr val="FFFFFF"/>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272" name="Shape 272"/>
        <p:cNvGrpSpPr/>
        <p:nvPr/>
      </p:nvGrpSpPr>
      <p:grpSpPr>
        <a:xfrm>
          <a:off x="0" y="0"/>
          <a:ext cx="0" cy="0"/>
          <a:chOff x="0" y="0"/>
          <a:chExt cx="0" cy="0"/>
        </a:xfrm>
      </p:grpSpPr>
      <p:sp>
        <p:nvSpPr>
          <p:cNvPr id="273" name="Google Shape;273;p44"/>
          <p:cNvSpPr txBox="1"/>
          <p:nvPr/>
        </p:nvSpPr>
        <p:spPr>
          <a:xfrm>
            <a:off x="363550" y="2326650"/>
            <a:ext cx="83589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latin typeface="Delicious Handrawn"/>
                <a:ea typeface="Delicious Handrawn"/>
                <a:cs typeface="Delicious Handrawn"/>
                <a:sym typeface="Delicious Handrawn"/>
              </a:rPr>
              <a:t>Module 1: </a:t>
            </a:r>
            <a:endParaRPr b="1" sz="5000">
              <a:solidFill>
                <a:schemeClr val="lt1"/>
              </a:solidFill>
              <a:latin typeface="Delicious Handrawn"/>
              <a:ea typeface="Delicious Handrawn"/>
              <a:cs typeface="Delicious Handrawn"/>
              <a:sym typeface="Delicious Handrawn"/>
            </a:endParaRPr>
          </a:p>
          <a:p>
            <a:pPr indent="0" lvl="0" marL="0" rtl="0" algn="l">
              <a:spcBef>
                <a:spcPts val="0"/>
              </a:spcBef>
              <a:spcAft>
                <a:spcPts val="0"/>
              </a:spcAft>
              <a:buNone/>
            </a:pPr>
            <a:r>
              <a:rPr b="1" lang="en-US" sz="5000">
                <a:solidFill>
                  <a:schemeClr val="lt1"/>
                </a:solidFill>
                <a:latin typeface="Delicious Handrawn"/>
                <a:ea typeface="Delicious Handrawn"/>
                <a:cs typeface="Delicious Handrawn"/>
                <a:sym typeface="Delicious Handrawn"/>
              </a:rPr>
              <a:t>Introduction to Crianza con ConCiencia</a:t>
            </a:r>
            <a:endParaRPr b="1" sz="5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1" name="Google Shape;481;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lt1"/>
                </a:solidFill>
                <a:latin typeface="Arial"/>
                <a:ea typeface="Arial"/>
                <a:cs typeface="Arial"/>
                <a:sym typeface="Arial"/>
              </a:rPr>
              <a:t>About </a:t>
            </a:r>
            <a:r>
              <a:rPr b="1" lang="en-US" sz="2400">
                <a:solidFill>
                  <a:schemeClr val="lt1"/>
                </a:solidFill>
              </a:rPr>
              <a:t>Crianza con Conciencia+</a:t>
            </a:r>
            <a:endParaRPr b="0" i="0" sz="2400" u="none" cap="none" strike="noStrike">
              <a:solidFill>
                <a:schemeClr val="lt1"/>
              </a:solidFill>
              <a:latin typeface="Arial"/>
              <a:ea typeface="Arial"/>
              <a:cs typeface="Arial"/>
              <a:sym typeface="Arial"/>
            </a:endParaRPr>
          </a:p>
        </p:txBody>
      </p:sp>
      <p:sp>
        <p:nvSpPr>
          <p:cNvPr id="482" name="Google Shape;482;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484" name="Google Shape;484;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85" name="Google Shape;485;p62"/>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US">
                <a:solidFill>
                  <a:schemeClr val="lt1"/>
                </a:solidFill>
              </a:rP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sp>
        <p:nvSpPr>
          <p:cNvPr id="486" name="Google Shape;486;p62"/>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87" name="Google Shape;487;p62"/>
          <p:cNvCxnSpPr>
            <a:endCxn id="488"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88" name="Google Shape;488;p62"/>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US" sz="1900">
                <a:solidFill>
                  <a:schemeClr val="dk2"/>
                </a:solidFill>
                <a:latin typeface="Delicious Handrawn"/>
                <a:ea typeface="Delicious Handrawn"/>
                <a:cs typeface="Delicious Handrawn"/>
                <a:sym typeface="Delicious Handrawn"/>
              </a:rPr>
              <a:t> 5 Daily Lessons on improving your relationship with your girl, boy, or teen</a:t>
            </a:r>
            <a:endParaRPr>
              <a:solidFill>
                <a:schemeClr val="dk2"/>
              </a:solidFill>
            </a:endParaRPr>
          </a:p>
        </p:txBody>
      </p:sp>
      <p:sp>
        <p:nvSpPr>
          <p:cNvPr id="489" name="Google Shape;489;p62"/>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900">
                <a:solidFill>
                  <a:srgbClr val="00969B"/>
                </a:solidFill>
                <a:latin typeface="Delicious Handrawn"/>
                <a:ea typeface="Delicious Handrawn"/>
                <a:cs typeface="Delicious Handrawn"/>
                <a:sym typeface="Delicious Handrawn"/>
              </a:rPr>
              <a:t>Playful activities to do with your girl, boy, or teen at the end of each lesson</a:t>
            </a:r>
            <a:endParaRPr>
              <a:solidFill>
                <a:srgbClr val="00969B"/>
              </a:solidFill>
            </a:endParaRPr>
          </a:p>
        </p:txBody>
      </p:sp>
      <p:sp>
        <p:nvSpPr>
          <p:cNvPr id="490" name="Google Shape;490;p62"/>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900">
                <a:solidFill>
                  <a:srgbClr val="00969B"/>
                </a:solidFill>
                <a:latin typeface="Delicious Handrawn"/>
                <a:ea typeface="Delicious Handrawn"/>
                <a:cs typeface="Delicious Handrawn"/>
                <a:sym typeface="Delicious Handrawn"/>
              </a:rPr>
              <a:t>Resources if they need support with mental health, violence, sexual violence, or substance abuse (Type HELP)</a:t>
            </a:r>
            <a:endParaRPr>
              <a:solidFill>
                <a:srgbClr val="00969B"/>
              </a:solidFill>
            </a:endParaRPr>
          </a:p>
        </p:txBody>
      </p:sp>
      <p:cxnSp>
        <p:nvCxnSpPr>
          <p:cNvPr id="491" name="Google Shape;491;p62"/>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92" name="Google Shape;492;p62"/>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3"/>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n-US" sz="1200">
                <a:solidFill>
                  <a:schemeClr val="dk1"/>
                </a:solidFill>
              </a:rP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rP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There will be three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lang="en-US" sz="1600">
                <a:solidFill>
                  <a:srgbClr val="00969B"/>
                </a:solidFill>
                <a:latin typeface="Delicious Handrawn"/>
                <a:ea typeface="Delicious Handrawn"/>
                <a:cs typeface="Delicious Handrawn"/>
                <a:sym typeface="Delicious Handrawn"/>
              </a:rPr>
              <a:t>After the onboarding session</a:t>
            </a:r>
            <a:r>
              <a:rPr b="0" i="0" lang="en-US" sz="1600" u="none" cap="none" strike="noStrike">
                <a:solidFill>
                  <a:srgbClr val="00969B"/>
                </a:solidFill>
                <a:latin typeface="Delicious Handrawn"/>
                <a:ea typeface="Delicious Handrawn"/>
                <a:cs typeface="Delicious Handrawn"/>
                <a:sym typeface="Delicious Handrawn"/>
              </a:rPr>
              <a:t> :</a:t>
            </a:r>
            <a:r>
              <a:rPr b="0" i="0" lang="en-US" sz="1200" u="none" cap="none" strike="noStrike">
                <a:solidFill>
                  <a:srgbClr val="00969B"/>
                </a:solidFill>
                <a:latin typeface="Arial"/>
                <a:ea typeface="Arial"/>
                <a:cs typeface="Arial"/>
                <a:sym typeface="Arial"/>
              </a:rPr>
              <a:t> </a:t>
            </a:r>
            <a:r>
              <a:rPr b="0" i="0" lang="en-US" sz="1200" u="none" cap="none" strike="noStrike">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b="0" i="0" lang="en-US" sz="1700" u="none" cap="none" strike="noStrike">
                <a:solidFill>
                  <a:srgbClr val="00969B"/>
                </a:solidFill>
                <a:latin typeface="Delicious Handrawn"/>
                <a:ea typeface="Delicious Handrawn"/>
                <a:cs typeface="Delicious Handrawn"/>
                <a:sym typeface="Delicious Handrawn"/>
              </a:rPr>
              <a:t>Day 3:</a:t>
            </a:r>
            <a:r>
              <a:rPr b="0" i="0" lang="en-US" sz="1700" u="none" cap="none" strike="noStrike">
                <a:solidFill>
                  <a:schemeClr val="dk1"/>
                </a:solidFill>
                <a:latin typeface="Delicious Handrawn"/>
                <a:ea typeface="Delicious Handrawn"/>
                <a:cs typeface="Delicious Handrawn"/>
                <a:sym typeface="Delicious Handrawn"/>
              </a:rPr>
              <a:t> </a:t>
            </a:r>
            <a:r>
              <a:rPr lang="en-US" sz="1200">
                <a:solidFill>
                  <a:schemeClr val="dk1"/>
                </a:solidFill>
              </a:rPr>
              <a:t>Self-talk: WhatsApp Chat session on self-talk and stress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b="0" i="0" lang="en-US" sz="1700" u="none" cap="none" strike="noStrike">
                <a:solidFill>
                  <a:srgbClr val="00969B"/>
                </a:solidFill>
                <a:latin typeface="Delicious Handrawn"/>
                <a:ea typeface="Delicious Handrawn"/>
                <a:cs typeface="Delicious Handrawn"/>
                <a:sym typeface="Delicious Handrawn"/>
              </a:rPr>
              <a:t>Day </a:t>
            </a:r>
            <a:r>
              <a:rPr lang="en-US" sz="1700">
                <a:solidFill>
                  <a:srgbClr val="00969B"/>
                </a:solidFill>
                <a:latin typeface="Delicious Handrawn"/>
                <a:ea typeface="Delicious Handrawn"/>
                <a:cs typeface="Delicious Handrawn"/>
                <a:sym typeface="Delicious Handrawn"/>
              </a:rPr>
              <a:t>5</a:t>
            </a:r>
            <a:r>
              <a:rPr b="0" i="0" lang="en-US" sz="1700" u="none" cap="none" strike="noStrike">
                <a:solidFill>
                  <a:srgbClr val="00969B"/>
                </a:solidFill>
                <a:latin typeface="Delicious Handrawn"/>
                <a:ea typeface="Delicious Handrawn"/>
                <a:cs typeface="Delicious Handrawn"/>
                <a:sym typeface="Delicious Handrawn"/>
              </a:rPr>
              <a:t>:</a:t>
            </a:r>
            <a:r>
              <a:rPr b="0" i="0" lang="en-US" sz="1200" u="none" cap="none" strike="noStrike">
                <a:solidFill>
                  <a:srgbClr val="00969B"/>
                </a:solidFill>
                <a:latin typeface="Arial"/>
                <a:ea typeface="Arial"/>
                <a:cs typeface="Arial"/>
                <a:sym typeface="Arial"/>
              </a:rPr>
              <a:t> </a:t>
            </a:r>
            <a:r>
              <a:rPr lang="en-US" sz="1200">
                <a:solidFill>
                  <a:schemeClr val="dk1"/>
                </a:solidFill>
              </a:rPr>
              <a:t>Saying Goodbye</a:t>
            </a:r>
            <a:r>
              <a:rPr b="0" i="0" lang="en-US" sz="1200" u="none" cap="none" strike="noStrike">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99" name="Google Shape;499;p63"/>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1B3055"/>
              </a:solidFill>
              <a:latin typeface="Arial"/>
              <a:ea typeface="Arial"/>
              <a:cs typeface="Arial"/>
              <a:sym typeface="Arial"/>
            </a:endParaRPr>
          </a:p>
        </p:txBody>
      </p:sp>
      <p:pic>
        <p:nvPicPr>
          <p:cNvPr id="500" name="Google Shape;500;p63"/>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501" name="Google Shape;501;p63"/>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US">
                <a:solidFill>
                  <a:schemeClr val="lt1"/>
                </a:solidFill>
              </a:rPr>
              <a:t>Support in a </a:t>
            </a:r>
            <a:r>
              <a:rPr b="1" i="1" lang="en-US">
                <a:solidFill>
                  <a:schemeClr val="lt1"/>
                </a:solidFill>
              </a:rPr>
              <a:t>separate</a:t>
            </a:r>
            <a:r>
              <a:rPr b="1" lang="en-US">
                <a:solidFill>
                  <a:schemeClr val="lt1"/>
                </a:solidFill>
              </a:rP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r>
              <a:t/>
            </a:r>
            <a:endParaRPr b="1">
              <a:solidFill>
                <a:schemeClr val="lt1"/>
              </a:solidFill>
            </a:endParaRPr>
          </a:p>
        </p:txBody>
      </p:sp>
      <p:sp>
        <p:nvSpPr>
          <p:cNvPr id="502" name="Google Shape;502;p63"/>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lt1"/>
                </a:solidFill>
                <a:latin typeface="Arial"/>
                <a:ea typeface="Arial"/>
                <a:cs typeface="Arial"/>
                <a:sym typeface="Arial"/>
              </a:rPr>
              <a:t>About </a:t>
            </a:r>
            <a:r>
              <a:rPr b="1" lang="en-US" sz="2400">
                <a:solidFill>
                  <a:schemeClr val="lt1"/>
                </a:solidFill>
              </a:rP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9" name="Google Shape;509;p64"/>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The Parent Journey</a:t>
            </a:r>
            <a:endParaRPr b="1" i="0" sz="1400" u="none" cap="none" strike="noStrike">
              <a:solidFill>
                <a:srgbClr val="000000"/>
              </a:solidFill>
            </a:endParaRPr>
          </a:p>
        </p:txBody>
      </p:sp>
      <p:sp>
        <p:nvSpPr>
          <p:cNvPr id="510" name="Google Shape;510;p64"/>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Day 1: </a:t>
            </a:r>
            <a:r>
              <a:rPr lang="en-US">
                <a:solidFill>
                  <a:schemeClr val="lt1"/>
                </a:solidFill>
              </a:rPr>
              <a:t>You’re here!</a:t>
            </a:r>
            <a:endParaRPr b="0" i="0" sz="1400" u="none" cap="none" strike="noStrike">
              <a:solidFill>
                <a:schemeClr val="lt1"/>
              </a:solidFill>
              <a:latin typeface="Arial"/>
              <a:ea typeface="Arial"/>
              <a:cs typeface="Arial"/>
              <a:sym typeface="Arial"/>
            </a:endParaRPr>
          </a:p>
        </p:txBody>
      </p:sp>
      <p:sp>
        <p:nvSpPr>
          <p:cNvPr id="511" name="Google Shape;511;p64"/>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C3F62"/>
                </a:solidFill>
                <a:latin typeface="Arial"/>
                <a:ea typeface="Arial"/>
                <a:cs typeface="Arial"/>
                <a:sym typeface="Arial"/>
              </a:rPr>
              <a:t>Day 2</a:t>
            </a:r>
            <a:endParaRPr b="0" i="0" sz="1400" u="none" cap="none" strike="noStrike">
              <a:solidFill>
                <a:srgbClr val="0C3F62"/>
              </a:solidFill>
              <a:latin typeface="Arial"/>
              <a:ea typeface="Arial"/>
              <a:cs typeface="Arial"/>
              <a:sym typeface="Arial"/>
            </a:endParaRPr>
          </a:p>
        </p:txBody>
      </p:sp>
      <p:sp>
        <p:nvSpPr>
          <p:cNvPr id="512" name="Google Shape;512;p64"/>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Day 3</a:t>
            </a:r>
            <a:endParaRPr b="0" i="0" sz="1400" u="none" cap="none" strike="noStrike">
              <a:solidFill>
                <a:schemeClr val="lt1"/>
              </a:solidFill>
              <a:latin typeface="Arial"/>
              <a:ea typeface="Arial"/>
              <a:cs typeface="Arial"/>
              <a:sym typeface="Arial"/>
            </a:endParaRPr>
          </a:p>
        </p:txBody>
      </p:sp>
      <p:sp>
        <p:nvSpPr>
          <p:cNvPr id="513" name="Google Shape;513;p64"/>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C3F62"/>
                </a:solidFill>
                <a:latin typeface="Arial"/>
                <a:ea typeface="Arial"/>
                <a:cs typeface="Arial"/>
                <a:sym typeface="Arial"/>
              </a:rPr>
              <a:t>Day 4</a:t>
            </a:r>
            <a:endParaRPr b="0" i="0" sz="1400" u="none" cap="none" strike="noStrike">
              <a:solidFill>
                <a:srgbClr val="0C3F62"/>
              </a:solidFill>
              <a:latin typeface="Arial"/>
              <a:ea typeface="Arial"/>
              <a:cs typeface="Arial"/>
              <a:sym typeface="Arial"/>
            </a:endParaRPr>
          </a:p>
        </p:txBody>
      </p:sp>
      <p:sp>
        <p:nvSpPr>
          <p:cNvPr id="514" name="Google Shape;514;p64"/>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Day 5</a:t>
            </a:r>
            <a:endParaRPr b="0" i="0" sz="1400" u="none" cap="none" strike="noStrike">
              <a:solidFill>
                <a:schemeClr val="lt1"/>
              </a:solidFill>
              <a:latin typeface="Arial"/>
              <a:ea typeface="Arial"/>
              <a:cs typeface="Arial"/>
              <a:sym typeface="Arial"/>
            </a:endParaRPr>
          </a:p>
        </p:txBody>
      </p:sp>
      <p:pic>
        <p:nvPicPr>
          <p:cNvPr id="515" name="Google Shape;515;p64"/>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16" name="Google Shape;516;p64"/>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1: </a:t>
            </a:r>
            <a:r>
              <a:rPr i="0" lang="en-US" sz="1100" u="none" cap="none" strike="noStrike">
                <a:solidFill>
                  <a:srgbClr val="013D5C"/>
                </a:solidFill>
                <a:latin typeface="Noto Sans"/>
                <a:ea typeface="Noto Sans"/>
                <a:cs typeface="Noto Sans"/>
                <a:sym typeface="Noto Sans"/>
              </a:rP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a:t>
            </a:r>
            <a:r>
              <a:rPr i="0" lang="en-US" sz="1100" u="none" cap="none" strike="noStrike">
                <a:solidFill>
                  <a:srgbClr val="013D5C"/>
                </a:solidFill>
                <a:latin typeface="Noto Sans"/>
                <a:ea typeface="Noto Sans"/>
                <a:cs typeface="Noto Sans"/>
                <a:sym typeface="Noto Sans"/>
              </a:rPr>
              <a:t>5 min)</a:t>
            </a:r>
            <a:endParaRPr i="0" sz="1300" u="none" cap="none" strike="noStrike">
              <a:solidFill>
                <a:srgbClr val="000000"/>
              </a:solidFill>
              <a:latin typeface="Noto Sans"/>
              <a:ea typeface="Noto Sans"/>
              <a:cs typeface="Noto Sans"/>
              <a:sym typeface="Noto Sans"/>
            </a:endParaRPr>
          </a:p>
        </p:txBody>
      </p:sp>
      <p:sp>
        <p:nvSpPr>
          <p:cNvPr id="517" name="Google Shape;517;p64"/>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2: </a:t>
            </a:r>
            <a:r>
              <a:rPr lang="en-US" sz="1100">
                <a:solidFill>
                  <a:srgbClr val="013D5C"/>
                </a:solidFill>
                <a:latin typeface="Noto Sans"/>
                <a:ea typeface="Noto Sans"/>
                <a:cs typeface="Noto Sans"/>
                <a:sym typeface="Noto Sans"/>
              </a:rP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 </a:t>
            </a:r>
            <a:r>
              <a:rPr i="0" lang="en-US" sz="1100" u="none" cap="none" strike="noStrike">
                <a:solidFill>
                  <a:srgbClr val="013D5C"/>
                </a:solidFill>
                <a:latin typeface="Noto Sans"/>
                <a:ea typeface="Noto Sans"/>
                <a:cs typeface="Noto Sans"/>
                <a:sym typeface="Noto Sans"/>
              </a:rPr>
              <a:t> </a:t>
            </a:r>
            <a:endParaRPr i="0" sz="1300" u="none" cap="none" strike="noStrike">
              <a:solidFill>
                <a:srgbClr val="000000"/>
              </a:solidFill>
              <a:latin typeface="Noto Sans"/>
              <a:ea typeface="Noto Sans"/>
              <a:cs typeface="Noto Sans"/>
              <a:sym typeface="Noto Sans"/>
            </a:endParaRPr>
          </a:p>
        </p:txBody>
      </p:sp>
      <p:sp>
        <p:nvSpPr>
          <p:cNvPr id="518" name="Google Shape;518;p64"/>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3: </a:t>
            </a:r>
            <a:r>
              <a:rPr lang="en-US" sz="1100">
                <a:solidFill>
                  <a:srgbClr val="013D5C"/>
                </a:solidFill>
                <a:latin typeface="Noto Sans"/>
                <a:ea typeface="Noto Sans"/>
                <a:cs typeface="Noto Sans"/>
                <a:sym typeface="Noto Sans"/>
              </a:rP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 </a:t>
            </a:r>
            <a:endParaRPr i="0" sz="1100" u="none" cap="none" strike="noStrike">
              <a:solidFill>
                <a:srgbClr val="013D5C"/>
              </a:solidFill>
              <a:latin typeface="Noto Sans"/>
              <a:ea typeface="Noto Sans"/>
              <a:cs typeface="Noto Sans"/>
              <a:sym typeface="Noto Sans"/>
            </a:endParaRPr>
          </a:p>
        </p:txBody>
      </p:sp>
      <p:sp>
        <p:nvSpPr>
          <p:cNvPr id="519" name="Google Shape;519;p64"/>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4: </a:t>
            </a:r>
            <a:r>
              <a:rPr lang="en-US" sz="1100">
                <a:solidFill>
                  <a:srgbClr val="013D5C"/>
                </a:solidFill>
                <a:latin typeface="Noto Sans"/>
                <a:ea typeface="Noto Sans"/>
                <a:cs typeface="Noto Sans"/>
                <a:sym typeface="Noto Sans"/>
              </a:rP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a:t>
            </a:r>
            <a:endParaRPr i="0" sz="1300" u="none" cap="none" strike="noStrike">
              <a:solidFill>
                <a:srgbClr val="000000"/>
              </a:solidFill>
              <a:latin typeface="Noto Sans"/>
              <a:ea typeface="Noto Sans"/>
              <a:cs typeface="Noto Sans"/>
              <a:sym typeface="Noto Sans"/>
            </a:endParaRPr>
          </a:p>
        </p:txBody>
      </p:sp>
      <p:sp>
        <p:nvSpPr>
          <p:cNvPr id="520" name="Google Shape;520;p64"/>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5: </a:t>
            </a:r>
            <a:r>
              <a:rPr lang="en-US" sz="1100">
                <a:solidFill>
                  <a:srgbClr val="013D5C"/>
                </a:solidFill>
                <a:latin typeface="Noto Sans"/>
                <a:ea typeface="Noto Sans"/>
                <a:cs typeface="Noto Sans"/>
                <a:sym typeface="Noto Sans"/>
              </a:rP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 </a:t>
            </a:r>
            <a:endParaRPr sz="1100">
              <a:solidFill>
                <a:srgbClr val="013D5C"/>
              </a:solidFill>
              <a:latin typeface="Noto Sans"/>
              <a:ea typeface="Noto Sans"/>
              <a:cs typeface="Noto Sans"/>
              <a:sym typeface="Noto Sans"/>
            </a:endParaRPr>
          </a:p>
        </p:txBody>
      </p:sp>
      <p:sp>
        <p:nvSpPr>
          <p:cNvPr id="521" name="Google Shape;521;p64"/>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a:t>
            </a:r>
            <a:endParaRPr i="0" sz="1100" u="none" cap="none" strike="noStrike">
              <a:solidFill>
                <a:srgbClr val="013D5C"/>
              </a:solidFill>
              <a:latin typeface="Noto Sans"/>
              <a:ea typeface="Noto Sans"/>
              <a:cs typeface="Noto Sans"/>
              <a:sym typeface="Noto Sans"/>
            </a:endParaRPr>
          </a:p>
        </p:txBody>
      </p:sp>
      <p:sp>
        <p:nvSpPr>
          <p:cNvPr id="522" name="Google Shape;522;p64"/>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Discussion on self-talk (15 min) </a:t>
            </a:r>
            <a:endParaRPr i="0" sz="1300" u="none" cap="none" strike="noStrike">
              <a:solidFill>
                <a:srgbClr val="000000"/>
              </a:solidFill>
              <a:latin typeface="Noto Sans"/>
              <a:ea typeface="Noto Sans"/>
              <a:cs typeface="Noto Sans"/>
              <a:sym typeface="Noto Sans"/>
            </a:endParaRPr>
          </a:p>
        </p:txBody>
      </p:sp>
      <p:sp>
        <p:nvSpPr>
          <p:cNvPr id="523" name="Google Shape;523;p64"/>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(2 hour)</a:t>
            </a:r>
            <a:endParaRPr i="0" sz="1300" u="none" cap="none" strike="noStrike">
              <a:solidFill>
                <a:srgbClr val="000000"/>
              </a:solidFill>
              <a:latin typeface="Noto Sans"/>
              <a:ea typeface="Noto Sans"/>
              <a:cs typeface="Noto Sans"/>
              <a:sym typeface="Noto Sans"/>
            </a:endParaRPr>
          </a:p>
        </p:txBody>
      </p:sp>
      <p:sp>
        <p:nvSpPr>
          <p:cNvPr id="524" name="Google Shape;524;p64"/>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5"/>
                </a:solidFill>
                <a:latin typeface="Arial"/>
                <a:ea typeface="Arial"/>
                <a:cs typeface="Arial"/>
                <a:sym typeface="Arial"/>
              </a:rPr>
              <a:t>In-Person </a:t>
            </a:r>
            <a:r>
              <a:rPr lang="en-US" sz="1200">
                <a:solidFill>
                  <a:schemeClr val="accent5"/>
                </a:solidFill>
              </a:rPr>
              <a:t>session </a:t>
            </a:r>
            <a:endParaRPr b="0" i="0" sz="1400" u="none" cap="none" strike="noStrike">
              <a:solidFill>
                <a:schemeClr val="accent5"/>
              </a:solidFill>
              <a:latin typeface="Arial"/>
              <a:ea typeface="Arial"/>
              <a:cs typeface="Arial"/>
              <a:sym typeface="Arial"/>
            </a:endParaRPr>
          </a:p>
        </p:txBody>
      </p:sp>
      <p:sp>
        <p:nvSpPr>
          <p:cNvPr id="525" name="Google Shape;525;p64"/>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013D5C"/>
                </a:solidFill>
              </a:rPr>
              <a:t>Lessons on </a:t>
            </a:r>
            <a:r>
              <a:rPr i="0" lang="en-US" sz="1200" u="none" cap="none" strike="noStrike">
                <a:solidFill>
                  <a:srgbClr val="013D5C"/>
                </a:solidFill>
              </a:rPr>
              <a:t>Crianza con Conciencia Chatb</a:t>
            </a:r>
            <a:r>
              <a:rPr lang="en-US" sz="1200">
                <a:solidFill>
                  <a:srgbClr val="013D5C"/>
                </a:solidFill>
              </a:rPr>
              <a:t>ot</a:t>
            </a:r>
            <a:endParaRPr i="0" sz="1400" u="none" cap="none" strike="noStrike">
              <a:solidFill>
                <a:srgbClr val="000000"/>
              </a:solidFill>
            </a:endParaRPr>
          </a:p>
        </p:txBody>
      </p:sp>
      <p:sp>
        <p:nvSpPr>
          <p:cNvPr id="526" name="Google Shape;526;p64"/>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013D5C"/>
                </a:solidFill>
              </a:rP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27" name="Google Shape;527;p64"/>
          <p:cNvGrpSpPr/>
          <p:nvPr/>
        </p:nvGrpSpPr>
        <p:grpSpPr>
          <a:xfrm>
            <a:off x="258215" y="857444"/>
            <a:ext cx="372300" cy="372300"/>
            <a:chOff x="6166865" y="140342"/>
            <a:chExt cx="372300" cy="372300"/>
          </a:xfrm>
        </p:grpSpPr>
        <p:sp>
          <p:nvSpPr>
            <p:cNvPr id="528" name="Google Shape;528;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29" name="Google Shape;529;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0" name="Google Shape;530;p64"/>
          <p:cNvGrpSpPr/>
          <p:nvPr/>
        </p:nvGrpSpPr>
        <p:grpSpPr>
          <a:xfrm>
            <a:off x="3035896" y="857444"/>
            <a:ext cx="372300" cy="372300"/>
            <a:chOff x="6172071" y="582117"/>
            <a:chExt cx="372300" cy="372300"/>
          </a:xfrm>
        </p:grpSpPr>
        <p:sp>
          <p:nvSpPr>
            <p:cNvPr id="531" name="Google Shape;531;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32" name="Google Shape;532;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33" name="Google Shape;533;p64"/>
          <p:cNvGrpSpPr/>
          <p:nvPr/>
        </p:nvGrpSpPr>
        <p:grpSpPr>
          <a:xfrm>
            <a:off x="5978865" y="857444"/>
            <a:ext cx="372300" cy="372300"/>
            <a:chOff x="6192365" y="1173617"/>
            <a:chExt cx="372300" cy="372300"/>
          </a:xfrm>
        </p:grpSpPr>
        <p:sp>
          <p:nvSpPr>
            <p:cNvPr id="534" name="Google Shape;534;p64"/>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35" name="Google Shape;535;p64"/>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536" name="Google Shape;536;p64"/>
          <p:cNvGrpSpPr/>
          <p:nvPr/>
        </p:nvGrpSpPr>
        <p:grpSpPr>
          <a:xfrm>
            <a:off x="753603" y="1739554"/>
            <a:ext cx="372300" cy="372300"/>
            <a:chOff x="6166865" y="140342"/>
            <a:chExt cx="372300" cy="372300"/>
          </a:xfrm>
        </p:grpSpPr>
        <p:sp>
          <p:nvSpPr>
            <p:cNvPr id="537" name="Google Shape;537;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38" name="Google Shape;538;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9" name="Google Shape;539;p64"/>
          <p:cNvGrpSpPr/>
          <p:nvPr/>
        </p:nvGrpSpPr>
        <p:grpSpPr>
          <a:xfrm>
            <a:off x="2615796" y="2614398"/>
            <a:ext cx="372300" cy="372300"/>
            <a:chOff x="6172071" y="582117"/>
            <a:chExt cx="372300" cy="372300"/>
          </a:xfrm>
        </p:grpSpPr>
        <p:sp>
          <p:nvSpPr>
            <p:cNvPr id="540" name="Google Shape;540;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41" name="Google Shape;541;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2" name="Google Shape;542;p64"/>
          <p:cNvGrpSpPr/>
          <p:nvPr/>
        </p:nvGrpSpPr>
        <p:grpSpPr>
          <a:xfrm>
            <a:off x="4349734" y="2614398"/>
            <a:ext cx="372300" cy="372300"/>
            <a:chOff x="6172071" y="582117"/>
            <a:chExt cx="372300" cy="372300"/>
          </a:xfrm>
        </p:grpSpPr>
        <p:sp>
          <p:nvSpPr>
            <p:cNvPr id="543" name="Google Shape;543;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44" name="Google Shape;544;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5" name="Google Shape;545;p64"/>
          <p:cNvGrpSpPr/>
          <p:nvPr/>
        </p:nvGrpSpPr>
        <p:grpSpPr>
          <a:xfrm>
            <a:off x="6144559" y="2614398"/>
            <a:ext cx="372300" cy="372300"/>
            <a:chOff x="6172071" y="582117"/>
            <a:chExt cx="372300" cy="372300"/>
          </a:xfrm>
        </p:grpSpPr>
        <p:sp>
          <p:nvSpPr>
            <p:cNvPr id="546" name="Google Shape;546;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47" name="Google Shape;547;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8" name="Google Shape;548;p64"/>
          <p:cNvGrpSpPr/>
          <p:nvPr/>
        </p:nvGrpSpPr>
        <p:grpSpPr>
          <a:xfrm>
            <a:off x="743708" y="2614380"/>
            <a:ext cx="372300" cy="372300"/>
            <a:chOff x="6172071" y="582117"/>
            <a:chExt cx="372300" cy="372300"/>
          </a:xfrm>
        </p:grpSpPr>
        <p:sp>
          <p:nvSpPr>
            <p:cNvPr id="549" name="Google Shape;549;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50" name="Google Shape;550;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1" name="Google Shape;551;p64"/>
          <p:cNvGrpSpPr/>
          <p:nvPr/>
        </p:nvGrpSpPr>
        <p:grpSpPr>
          <a:xfrm>
            <a:off x="7955759" y="2614398"/>
            <a:ext cx="372300" cy="372300"/>
            <a:chOff x="6172071" y="582117"/>
            <a:chExt cx="372300" cy="372300"/>
          </a:xfrm>
        </p:grpSpPr>
        <p:sp>
          <p:nvSpPr>
            <p:cNvPr id="552" name="Google Shape;552;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53" name="Google Shape;553;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4" name="Google Shape;554;p64"/>
          <p:cNvGrpSpPr/>
          <p:nvPr/>
        </p:nvGrpSpPr>
        <p:grpSpPr>
          <a:xfrm>
            <a:off x="4385852" y="3885373"/>
            <a:ext cx="372300" cy="372300"/>
            <a:chOff x="6192365" y="1098867"/>
            <a:chExt cx="372300" cy="372300"/>
          </a:xfrm>
        </p:grpSpPr>
        <p:sp>
          <p:nvSpPr>
            <p:cNvPr id="555" name="Google Shape;555;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56" name="Google Shape;556;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557" name="Google Shape;557;p64"/>
          <p:cNvGrpSpPr/>
          <p:nvPr/>
        </p:nvGrpSpPr>
        <p:grpSpPr>
          <a:xfrm>
            <a:off x="7991828" y="3885373"/>
            <a:ext cx="372300" cy="372300"/>
            <a:chOff x="6192365" y="1098867"/>
            <a:chExt cx="372300" cy="372300"/>
          </a:xfrm>
        </p:grpSpPr>
        <p:sp>
          <p:nvSpPr>
            <p:cNvPr id="558" name="Google Shape;558;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59" name="Google Shape;559;p64"/>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560" name="Google Shape;560;p64"/>
          <p:cNvGrpSpPr/>
          <p:nvPr/>
        </p:nvGrpSpPr>
        <p:grpSpPr>
          <a:xfrm>
            <a:off x="779877" y="3885373"/>
            <a:ext cx="372300" cy="372300"/>
            <a:chOff x="6192365" y="1098867"/>
            <a:chExt cx="372300" cy="372300"/>
          </a:xfrm>
        </p:grpSpPr>
        <p:sp>
          <p:nvSpPr>
            <p:cNvPr id="561" name="Google Shape;561;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62" name="Google Shape;562;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563" name="Google Shape;563;p64"/>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(10 min) </a:t>
            </a:r>
            <a:endParaRPr sz="1100">
              <a:solidFill>
                <a:srgbClr val="013D5C"/>
              </a:solidFill>
              <a:latin typeface="Noto Sans"/>
              <a:ea typeface="Noto Sans"/>
              <a:cs typeface="Noto Sans"/>
              <a:sym typeface="Noto Sans"/>
            </a:endParaRPr>
          </a:p>
        </p:txBody>
      </p:sp>
      <p:cxnSp>
        <p:nvCxnSpPr>
          <p:cNvPr id="564" name="Google Shape;564;p64"/>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4"/>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64"/>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64"/>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5"/>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3" name="Google Shape;573;p65"/>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The Facilitator Journey</a:t>
            </a:r>
            <a:endParaRPr b="1" i="0" sz="1400" u="none" cap="none" strike="noStrike">
              <a:solidFill>
                <a:srgbClr val="000000"/>
              </a:solidFill>
            </a:endParaRPr>
          </a:p>
        </p:txBody>
      </p:sp>
      <p:sp>
        <p:nvSpPr>
          <p:cNvPr id="574" name="Google Shape;574;p65"/>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Day 1: </a:t>
            </a:r>
            <a:r>
              <a:rPr lang="en-US">
                <a:solidFill>
                  <a:schemeClr val="lt1"/>
                </a:solidFill>
              </a:rPr>
              <a:t>You’re here!</a:t>
            </a:r>
            <a:endParaRPr b="0" i="0" sz="1400" u="none" cap="none" strike="noStrike">
              <a:solidFill>
                <a:schemeClr val="lt1"/>
              </a:solidFill>
              <a:latin typeface="Arial"/>
              <a:ea typeface="Arial"/>
              <a:cs typeface="Arial"/>
              <a:sym typeface="Arial"/>
            </a:endParaRPr>
          </a:p>
        </p:txBody>
      </p:sp>
      <p:sp>
        <p:nvSpPr>
          <p:cNvPr id="575" name="Google Shape;575;p65"/>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C3F62"/>
                </a:solidFill>
                <a:latin typeface="Arial"/>
                <a:ea typeface="Arial"/>
                <a:cs typeface="Arial"/>
                <a:sym typeface="Arial"/>
              </a:rPr>
              <a:t>Day 2</a:t>
            </a:r>
            <a:endParaRPr b="0" i="0" sz="1400" u="none" cap="none" strike="noStrike">
              <a:solidFill>
                <a:srgbClr val="0C3F62"/>
              </a:solidFill>
              <a:latin typeface="Arial"/>
              <a:ea typeface="Arial"/>
              <a:cs typeface="Arial"/>
              <a:sym typeface="Arial"/>
            </a:endParaRPr>
          </a:p>
        </p:txBody>
      </p:sp>
      <p:sp>
        <p:nvSpPr>
          <p:cNvPr id="576" name="Google Shape;576;p65"/>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Day 3</a:t>
            </a:r>
            <a:endParaRPr b="0" i="0" sz="1400" u="none" cap="none" strike="noStrike">
              <a:solidFill>
                <a:schemeClr val="lt1"/>
              </a:solidFill>
              <a:latin typeface="Arial"/>
              <a:ea typeface="Arial"/>
              <a:cs typeface="Arial"/>
              <a:sym typeface="Arial"/>
            </a:endParaRPr>
          </a:p>
        </p:txBody>
      </p:sp>
      <p:sp>
        <p:nvSpPr>
          <p:cNvPr id="577" name="Google Shape;577;p65"/>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C3F62"/>
                </a:solidFill>
                <a:latin typeface="Arial"/>
                <a:ea typeface="Arial"/>
                <a:cs typeface="Arial"/>
                <a:sym typeface="Arial"/>
              </a:rPr>
              <a:t>Day 4</a:t>
            </a:r>
            <a:endParaRPr b="0" i="0" sz="1400" u="none" cap="none" strike="noStrike">
              <a:solidFill>
                <a:srgbClr val="0C3F62"/>
              </a:solidFill>
              <a:latin typeface="Arial"/>
              <a:ea typeface="Arial"/>
              <a:cs typeface="Arial"/>
              <a:sym typeface="Arial"/>
            </a:endParaRPr>
          </a:p>
        </p:txBody>
      </p:sp>
      <p:sp>
        <p:nvSpPr>
          <p:cNvPr id="578" name="Google Shape;578;p65"/>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Day 5</a:t>
            </a:r>
            <a:endParaRPr b="0" i="0" sz="1400" u="none" cap="none" strike="noStrike">
              <a:solidFill>
                <a:schemeClr val="lt1"/>
              </a:solidFill>
              <a:latin typeface="Arial"/>
              <a:ea typeface="Arial"/>
              <a:cs typeface="Arial"/>
              <a:sym typeface="Arial"/>
            </a:endParaRPr>
          </a:p>
        </p:txBody>
      </p:sp>
      <p:pic>
        <p:nvPicPr>
          <p:cNvPr id="579" name="Google Shape;579;p65"/>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80" name="Google Shape;580;p65"/>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1: </a:t>
            </a:r>
            <a:r>
              <a:rPr i="0" lang="en-US" sz="1100" u="none" cap="none" strike="noStrike">
                <a:solidFill>
                  <a:srgbClr val="013D5C"/>
                </a:solidFill>
                <a:latin typeface="Noto Sans"/>
                <a:ea typeface="Noto Sans"/>
                <a:cs typeface="Noto Sans"/>
                <a:sym typeface="Noto Sans"/>
              </a:rP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a:t>
            </a:r>
            <a:r>
              <a:rPr i="0" lang="en-US" sz="1100" u="none" cap="none" strike="noStrike">
                <a:solidFill>
                  <a:srgbClr val="013D5C"/>
                </a:solidFill>
                <a:latin typeface="Noto Sans"/>
                <a:ea typeface="Noto Sans"/>
                <a:cs typeface="Noto Sans"/>
                <a:sym typeface="Noto Sans"/>
              </a:rPr>
              <a:t>5 min)</a:t>
            </a:r>
            <a:endParaRPr i="0" sz="1300" u="none" cap="none" strike="noStrike">
              <a:solidFill>
                <a:srgbClr val="000000"/>
              </a:solidFill>
              <a:latin typeface="Noto Sans"/>
              <a:ea typeface="Noto Sans"/>
              <a:cs typeface="Noto Sans"/>
              <a:sym typeface="Noto Sans"/>
            </a:endParaRPr>
          </a:p>
        </p:txBody>
      </p:sp>
      <p:sp>
        <p:nvSpPr>
          <p:cNvPr id="581" name="Google Shape;581;p65"/>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2: </a:t>
            </a:r>
            <a:r>
              <a:rPr lang="en-US" sz="1100">
                <a:solidFill>
                  <a:srgbClr val="013D5C"/>
                </a:solidFill>
                <a:latin typeface="Noto Sans"/>
                <a:ea typeface="Noto Sans"/>
                <a:cs typeface="Noto Sans"/>
                <a:sym typeface="Noto Sans"/>
              </a:rP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 </a:t>
            </a:r>
            <a:r>
              <a:rPr i="0" lang="en-US" sz="1100" u="none" cap="none" strike="noStrike">
                <a:solidFill>
                  <a:srgbClr val="013D5C"/>
                </a:solidFill>
                <a:latin typeface="Noto Sans"/>
                <a:ea typeface="Noto Sans"/>
                <a:cs typeface="Noto Sans"/>
                <a:sym typeface="Noto Sans"/>
              </a:rPr>
              <a:t> </a:t>
            </a:r>
            <a:endParaRPr i="0" sz="1300" u="none" cap="none" strike="noStrike">
              <a:solidFill>
                <a:srgbClr val="000000"/>
              </a:solidFill>
              <a:latin typeface="Noto Sans"/>
              <a:ea typeface="Noto Sans"/>
              <a:cs typeface="Noto Sans"/>
              <a:sym typeface="Noto Sans"/>
            </a:endParaRPr>
          </a:p>
        </p:txBody>
      </p:sp>
      <p:sp>
        <p:nvSpPr>
          <p:cNvPr id="582" name="Google Shape;582;p65"/>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3: </a:t>
            </a:r>
            <a:r>
              <a:rPr lang="en-US" sz="1100">
                <a:solidFill>
                  <a:srgbClr val="013D5C"/>
                </a:solidFill>
                <a:latin typeface="Noto Sans"/>
                <a:ea typeface="Noto Sans"/>
                <a:cs typeface="Noto Sans"/>
                <a:sym typeface="Noto Sans"/>
              </a:rP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 </a:t>
            </a:r>
            <a:endParaRPr i="0" sz="1100" u="none" cap="none" strike="noStrike">
              <a:solidFill>
                <a:srgbClr val="013D5C"/>
              </a:solidFill>
              <a:latin typeface="Noto Sans"/>
              <a:ea typeface="Noto Sans"/>
              <a:cs typeface="Noto Sans"/>
              <a:sym typeface="Noto Sans"/>
            </a:endParaRPr>
          </a:p>
        </p:txBody>
      </p:sp>
      <p:sp>
        <p:nvSpPr>
          <p:cNvPr id="583" name="Google Shape;583;p65"/>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4: </a:t>
            </a:r>
            <a:r>
              <a:rPr lang="en-US" sz="1100">
                <a:solidFill>
                  <a:srgbClr val="013D5C"/>
                </a:solidFill>
                <a:latin typeface="Noto Sans"/>
                <a:ea typeface="Noto Sans"/>
                <a:cs typeface="Noto Sans"/>
                <a:sym typeface="Noto Sans"/>
              </a:rP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a:t>
            </a:r>
            <a:endParaRPr i="0" sz="1300" u="none" cap="none" strike="noStrike">
              <a:solidFill>
                <a:srgbClr val="000000"/>
              </a:solidFill>
              <a:latin typeface="Noto Sans"/>
              <a:ea typeface="Noto Sans"/>
              <a:cs typeface="Noto Sans"/>
              <a:sym typeface="Noto Sans"/>
            </a:endParaRPr>
          </a:p>
        </p:txBody>
      </p:sp>
      <p:sp>
        <p:nvSpPr>
          <p:cNvPr id="584" name="Google Shape;584;p65"/>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100">
                <a:solidFill>
                  <a:srgbClr val="013D5C"/>
                </a:solidFill>
                <a:latin typeface="Noto Sans"/>
                <a:ea typeface="Noto Sans"/>
                <a:cs typeface="Noto Sans"/>
                <a:sym typeface="Noto Sans"/>
              </a:rPr>
              <a:t>Lesson</a:t>
            </a:r>
            <a:r>
              <a:rPr b="1" i="0" lang="en-US" sz="1100" u="none" cap="none" strike="noStrike">
                <a:solidFill>
                  <a:srgbClr val="013D5C"/>
                </a:solidFill>
                <a:latin typeface="Noto Sans"/>
                <a:ea typeface="Noto Sans"/>
                <a:cs typeface="Noto Sans"/>
                <a:sym typeface="Noto Sans"/>
              </a:rPr>
              <a:t> 5: </a:t>
            </a:r>
            <a:r>
              <a:rPr lang="en-US" sz="1100">
                <a:solidFill>
                  <a:srgbClr val="013D5C"/>
                </a:solidFill>
                <a:latin typeface="Noto Sans"/>
                <a:ea typeface="Noto Sans"/>
                <a:cs typeface="Noto Sans"/>
                <a:sym typeface="Noto Sans"/>
              </a:rP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 </a:t>
            </a:r>
            <a:endParaRPr sz="1100">
              <a:solidFill>
                <a:srgbClr val="013D5C"/>
              </a:solidFill>
              <a:latin typeface="Noto Sans"/>
              <a:ea typeface="Noto Sans"/>
              <a:cs typeface="Noto Sans"/>
              <a:sym typeface="Noto Sans"/>
            </a:endParaRPr>
          </a:p>
        </p:txBody>
      </p:sp>
      <p:sp>
        <p:nvSpPr>
          <p:cNvPr id="585" name="Google Shape;585;p65"/>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(5 min)</a:t>
            </a:r>
            <a:endParaRPr i="0" sz="1100" u="none" cap="none" strike="noStrike">
              <a:solidFill>
                <a:srgbClr val="013D5C"/>
              </a:solidFill>
              <a:latin typeface="Noto Sans"/>
              <a:ea typeface="Noto Sans"/>
              <a:cs typeface="Noto Sans"/>
              <a:sym typeface="Noto Sans"/>
            </a:endParaRPr>
          </a:p>
        </p:txBody>
      </p:sp>
      <p:sp>
        <p:nvSpPr>
          <p:cNvPr id="586" name="Google Shape;586;p65"/>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Discussion on self-talk (15 min) </a:t>
            </a:r>
            <a:endParaRPr i="0" sz="1300" u="none" cap="none" strike="noStrike">
              <a:solidFill>
                <a:srgbClr val="000000"/>
              </a:solidFill>
              <a:latin typeface="Noto Sans"/>
              <a:ea typeface="Noto Sans"/>
              <a:cs typeface="Noto Sans"/>
              <a:sym typeface="Noto Sans"/>
            </a:endParaRPr>
          </a:p>
        </p:txBody>
      </p:sp>
      <p:sp>
        <p:nvSpPr>
          <p:cNvPr id="587" name="Google Shape;587;p65"/>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(2 hour)</a:t>
            </a:r>
            <a:endParaRPr i="0" sz="1300" u="none" cap="none" strike="noStrike">
              <a:solidFill>
                <a:srgbClr val="000000"/>
              </a:solidFill>
              <a:latin typeface="Noto Sans"/>
              <a:ea typeface="Noto Sans"/>
              <a:cs typeface="Noto Sans"/>
              <a:sym typeface="Noto Sans"/>
            </a:endParaRPr>
          </a:p>
        </p:txBody>
      </p:sp>
      <p:sp>
        <p:nvSpPr>
          <p:cNvPr id="588" name="Google Shape;588;p65"/>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accent5"/>
                </a:solidFill>
                <a:latin typeface="Arial"/>
                <a:ea typeface="Arial"/>
                <a:cs typeface="Arial"/>
                <a:sym typeface="Arial"/>
              </a:rPr>
              <a:t>In-Person </a:t>
            </a:r>
            <a:r>
              <a:rPr lang="en-US" sz="1200">
                <a:solidFill>
                  <a:schemeClr val="accent5"/>
                </a:solidFill>
              </a:rPr>
              <a:t>session </a:t>
            </a:r>
            <a:endParaRPr b="0" i="0" sz="1400" u="none" cap="none" strike="noStrike">
              <a:solidFill>
                <a:schemeClr val="accent5"/>
              </a:solidFill>
              <a:latin typeface="Arial"/>
              <a:ea typeface="Arial"/>
              <a:cs typeface="Arial"/>
              <a:sym typeface="Arial"/>
            </a:endParaRPr>
          </a:p>
        </p:txBody>
      </p:sp>
      <p:sp>
        <p:nvSpPr>
          <p:cNvPr id="589" name="Google Shape;589;p65"/>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013D5C"/>
                </a:solidFill>
              </a:rPr>
              <a:t>Lessons on </a:t>
            </a:r>
            <a:r>
              <a:rPr i="0" lang="en-US" sz="1200" u="none" cap="none" strike="noStrike">
                <a:solidFill>
                  <a:srgbClr val="013D5C"/>
                </a:solidFill>
              </a:rPr>
              <a:t>Crianza con Conciencia Chatb</a:t>
            </a:r>
            <a:r>
              <a:rPr lang="en-US" sz="1200">
                <a:solidFill>
                  <a:srgbClr val="013D5C"/>
                </a:solidFill>
              </a:rPr>
              <a:t>ot</a:t>
            </a:r>
            <a:endParaRPr i="0" sz="1400" u="none" cap="none" strike="noStrike">
              <a:solidFill>
                <a:srgbClr val="000000"/>
              </a:solidFill>
            </a:endParaRPr>
          </a:p>
        </p:txBody>
      </p:sp>
      <p:sp>
        <p:nvSpPr>
          <p:cNvPr id="590" name="Google Shape;590;p65"/>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rgbClr val="013D5C"/>
                </a:solidFill>
              </a:rP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91" name="Google Shape;591;p65"/>
          <p:cNvGrpSpPr/>
          <p:nvPr/>
        </p:nvGrpSpPr>
        <p:grpSpPr>
          <a:xfrm>
            <a:off x="258215" y="857444"/>
            <a:ext cx="372300" cy="372300"/>
            <a:chOff x="6166865" y="140342"/>
            <a:chExt cx="372300" cy="372300"/>
          </a:xfrm>
        </p:grpSpPr>
        <p:sp>
          <p:nvSpPr>
            <p:cNvPr id="592" name="Google Shape;592;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93" name="Google Shape;593;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94" name="Google Shape;594;p65"/>
          <p:cNvGrpSpPr/>
          <p:nvPr/>
        </p:nvGrpSpPr>
        <p:grpSpPr>
          <a:xfrm>
            <a:off x="3035896" y="857444"/>
            <a:ext cx="372300" cy="372300"/>
            <a:chOff x="6172071" y="582117"/>
            <a:chExt cx="372300" cy="372300"/>
          </a:xfrm>
        </p:grpSpPr>
        <p:sp>
          <p:nvSpPr>
            <p:cNvPr id="595" name="Google Shape;595;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96" name="Google Shape;596;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97" name="Google Shape;597;p65"/>
          <p:cNvGrpSpPr/>
          <p:nvPr/>
        </p:nvGrpSpPr>
        <p:grpSpPr>
          <a:xfrm>
            <a:off x="5978865" y="857444"/>
            <a:ext cx="372300" cy="372300"/>
            <a:chOff x="6192365" y="1173617"/>
            <a:chExt cx="372300" cy="372300"/>
          </a:xfrm>
        </p:grpSpPr>
        <p:sp>
          <p:nvSpPr>
            <p:cNvPr id="598" name="Google Shape;598;p65"/>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99" name="Google Shape;599;p65"/>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600" name="Google Shape;600;p65"/>
          <p:cNvGrpSpPr/>
          <p:nvPr/>
        </p:nvGrpSpPr>
        <p:grpSpPr>
          <a:xfrm>
            <a:off x="753603" y="1739554"/>
            <a:ext cx="372300" cy="372300"/>
            <a:chOff x="6166865" y="140342"/>
            <a:chExt cx="372300" cy="372300"/>
          </a:xfrm>
        </p:grpSpPr>
        <p:sp>
          <p:nvSpPr>
            <p:cNvPr id="601" name="Google Shape;601;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02" name="Google Shape;602;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603" name="Google Shape;603;p65"/>
          <p:cNvGrpSpPr/>
          <p:nvPr/>
        </p:nvGrpSpPr>
        <p:grpSpPr>
          <a:xfrm>
            <a:off x="2615796" y="2614398"/>
            <a:ext cx="372300" cy="372300"/>
            <a:chOff x="6172071" y="582117"/>
            <a:chExt cx="372300" cy="372300"/>
          </a:xfrm>
        </p:grpSpPr>
        <p:sp>
          <p:nvSpPr>
            <p:cNvPr id="604" name="Google Shape;604;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05" name="Google Shape;605;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6" name="Google Shape;606;p65"/>
          <p:cNvGrpSpPr/>
          <p:nvPr/>
        </p:nvGrpSpPr>
        <p:grpSpPr>
          <a:xfrm>
            <a:off x="4349734" y="2614398"/>
            <a:ext cx="372300" cy="372300"/>
            <a:chOff x="6172071" y="582117"/>
            <a:chExt cx="372300" cy="372300"/>
          </a:xfrm>
        </p:grpSpPr>
        <p:sp>
          <p:nvSpPr>
            <p:cNvPr id="607" name="Google Shape;607;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08" name="Google Shape;608;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9" name="Google Shape;609;p65"/>
          <p:cNvGrpSpPr/>
          <p:nvPr/>
        </p:nvGrpSpPr>
        <p:grpSpPr>
          <a:xfrm>
            <a:off x="6144559" y="2614398"/>
            <a:ext cx="372300" cy="372300"/>
            <a:chOff x="6172071" y="582117"/>
            <a:chExt cx="372300" cy="372300"/>
          </a:xfrm>
        </p:grpSpPr>
        <p:sp>
          <p:nvSpPr>
            <p:cNvPr id="610" name="Google Shape;610;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11" name="Google Shape;611;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2" name="Google Shape;612;p65"/>
          <p:cNvGrpSpPr/>
          <p:nvPr/>
        </p:nvGrpSpPr>
        <p:grpSpPr>
          <a:xfrm>
            <a:off x="743708" y="2614380"/>
            <a:ext cx="372300" cy="372300"/>
            <a:chOff x="6172071" y="582117"/>
            <a:chExt cx="372300" cy="372300"/>
          </a:xfrm>
        </p:grpSpPr>
        <p:sp>
          <p:nvSpPr>
            <p:cNvPr id="613" name="Google Shape;613;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14" name="Google Shape;614;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5" name="Google Shape;615;p65"/>
          <p:cNvGrpSpPr/>
          <p:nvPr/>
        </p:nvGrpSpPr>
        <p:grpSpPr>
          <a:xfrm>
            <a:off x="7955759" y="2614398"/>
            <a:ext cx="372300" cy="372300"/>
            <a:chOff x="6172071" y="582117"/>
            <a:chExt cx="372300" cy="372300"/>
          </a:xfrm>
        </p:grpSpPr>
        <p:sp>
          <p:nvSpPr>
            <p:cNvPr id="616" name="Google Shape;616;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17" name="Google Shape;617;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8" name="Google Shape;618;p65"/>
          <p:cNvGrpSpPr/>
          <p:nvPr/>
        </p:nvGrpSpPr>
        <p:grpSpPr>
          <a:xfrm>
            <a:off x="4385852" y="3885373"/>
            <a:ext cx="372300" cy="372300"/>
            <a:chOff x="6192365" y="1098867"/>
            <a:chExt cx="372300" cy="372300"/>
          </a:xfrm>
        </p:grpSpPr>
        <p:sp>
          <p:nvSpPr>
            <p:cNvPr id="619" name="Google Shape;619;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20" name="Google Shape;620;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621" name="Google Shape;621;p65"/>
          <p:cNvGrpSpPr/>
          <p:nvPr/>
        </p:nvGrpSpPr>
        <p:grpSpPr>
          <a:xfrm>
            <a:off x="7991828" y="3885373"/>
            <a:ext cx="372300" cy="372300"/>
            <a:chOff x="6192365" y="1098867"/>
            <a:chExt cx="372300" cy="372300"/>
          </a:xfrm>
        </p:grpSpPr>
        <p:sp>
          <p:nvSpPr>
            <p:cNvPr id="622" name="Google Shape;622;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23" name="Google Shape;623;p65"/>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24" name="Google Shape;624;p65"/>
          <p:cNvGrpSpPr/>
          <p:nvPr/>
        </p:nvGrpSpPr>
        <p:grpSpPr>
          <a:xfrm>
            <a:off x="779877" y="3885373"/>
            <a:ext cx="372300" cy="372300"/>
            <a:chOff x="6192365" y="1098867"/>
            <a:chExt cx="372300" cy="372300"/>
          </a:xfrm>
        </p:grpSpPr>
        <p:sp>
          <p:nvSpPr>
            <p:cNvPr id="625" name="Google Shape;625;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26" name="Google Shape;626;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627" name="Google Shape;627;p65"/>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pPr>
            <a:r>
              <a:rPr lang="en-US" sz="1100">
                <a:solidFill>
                  <a:srgbClr val="013D5C"/>
                </a:solidFill>
                <a:latin typeface="Noto Sans"/>
                <a:ea typeface="Noto Sans"/>
                <a:cs typeface="Noto Sans"/>
                <a:sym typeface="Noto Sans"/>
              </a:rPr>
              <a:t>(10 min) </a:t>
            </a:r>
            <a:endParaRPr sz="1100">
              <a:solidFill>
                <a:srgbClr val="013D5C"/>
              </a:solidFill>
              <a:latin typeface="Noto Sans"/>
              <a:ea typeface="Noto Sans"/>
              <a:cs typeface="Noto Sans"/>
              <a:sym typeface="Noto Sans"/>
            </a:endParaRPr>
          </a:p>
        </p:txBody>
      </p:sp>
      <p:cxnSp>
        <p:nvCxnSpPr>
          <p:cNvPr id="628" name="Google Shape;628;p65"/>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65"/>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65"/>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65"/>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65"/>
          <p:cNvSpPr/>
          <p:nvPr/>
        </p:nvSpPr>
        <p:spPr>
          <a:xfrm>
            <a:off x="89850" y="1702613"/>
            <a:ext cx="1680000" cy="87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65"/>
          <p:cNvSpPr/>
          <p:nvPr/>
        </p:nvSpPr>
        <p:spPr>
          <a:xfrm>
            <a:off x="95725" y="3759725"/>
            <a:ext cx="8808000" cy="111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34" name="Google Shape;634;p65"/>
          <p:cNvCxnSpPr>
            <a:stCxn id="632" idx="3"/>
            <a:endCxn id="635" idx="1"/>
          </p:cNvCxnSpPr>
          <p:nvPr/>
        </p:nvCxnSpPr>
        <p:spPr>
          <a:xfrm>
            <a:off x="1769850" y="2142263"/>
            <a:ext cx="333300" cy="215700"/>
          </a:xfrm>
          <a:prstGeom prst="straightConnector1">
            <a:avLst/>
          </a:prstGeom>
          <a:noFill/>
          <a:ln cap="flat" cmpd="sng" w="28575">
            <a:solidFill>
              <a:schemeClr val="accent2"/>
            </a:solidFill>
            <a:prstDash val="solid"/>
            <a:round/>
            <a:headEnd len="med" w="med" type="none"/>
            <a:tailEnd len="med" w="med" type="none"/>
          </a:ln>
        </p:spPr>
      </p:cxnSp>
      <p:sp>
        <p:nvSpPr>
          <p:cNvPr id="635" name="Google Shape;635;p65"/>
          <p:cNvSpPr txBox="1"/>
          <p:nvPr/>
        </p:nvSpPr>
        <p:spPr>
          <a:xfrm>
            <a:off x="2103025" y="1834463"/>
            <a:ext cx="2162100" cy="10467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You’ll need: Facilitator Manual and Slides, and Crianza con Conciencia+ Chatbot</a:t>
            </a:r>
            <a:endParaRPr/>
          </a:p>
        </p:txBody>
      </p:sp>
      <p:cxnSp>
        <p:nvCxnSpPr>
          <p:cNvPr id="636" name="Google Shape;636;p65"/>
          <p:cNvCxnSpPr>
            <a:stCxn id="633" idx="0"/>
            <a:endCxn id="637" idx="2"/>
          </p:cNvCxnSpPr>
          <p:nvPr/>
        </p:nvCxnSpPr>
        <p:spPr>
          <a:xfrm flipH="1" rot="10800000">
            <a:off x="4499725" y="2706725"/>
            <a:ext cx="2992500" cy="1053000"/>
          </a:xfrm>
          <a:prstGeom prst="straightConnector1">
            <a:avLst/>
          </a:prstGeom>
          <a:noFill/>
          <a:ln cap="flat" cmpd="sng" w="28575">
            <a:solidFill>
              <a:schemeClr val="accent2"/>
            </a:solidFill>
            <a:prstDash val="solid"/>
            <a:round/>
            <a:headEnd len="med" w="med" type="none"/>
            <a:tailEnd len="med" w="med" type="none"/>
          </a:ln>
        </p:spPr>
      </p:cxnSp>
      <p:sp>
        <p:nvSpPr>
          <p:cNvPr id="637" name="Google Shape;637;p65"/>
          <p:cNvSpPr txBox="1"/>
          <p:nvPr/>
        </p:nvSpPr>
        <p:spPr>
          <a:xfrm>
            <a:off x="6202025" y="1875375"/>
            <a:ext cx="2580300" cy="831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You’ll need: Formando Conciencia+ App and WhatsApp group with parents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3" name="Google Shape;643;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Overview of Facilitator Training Workshop</a:t>
            </a:r>
            <a:endParaRPr b="0" i="0" sz="1400" u="none" cap="none" strike="noStrike">
              <a:solidFill>
                <a:srgbClr val="000000"/>
              </a:solidFill>
              <a:latin typeface="Arial"/>
              <a:ea typeface="Arial"/>
              <a:cs typeface="Arial"/>
              <a:sym typeface="Arial"/>
            </a:endParaRPr>
          </a:p>
        </p:txBody>
      </p:sp>
      <p:sp>
        <p:nvSpPr>
          <p:cNvPr id="644" name="Google Shape;644;p66"/>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614"/>
                </a:solidFill>
              </a:rPr>
              <a:t>At the end of the workshop, you will  be able to:</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pPr>
            <a:r>
              <a:rPr lang="en-US" sz="1300">
                <a:solidFill>
                  <a:srgbClr val="0B4060"/>
                </a:solidFill>
              </a:rPr>
              <a:t>Articulate the purpose of the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Use and train parents on the Crianza con </a:t>
            </a:r>
            <a:r>
              <a:rPr lang="en-US" sz="1300">
                <a:solidFill>
                  <a:srgbClr val="0B4060"/>
                </a:solidFill>
              </a:rPr>
              <a:t>Conciencia</a:t>
            </a:r>
            <a:r>
              <a:rPr lang="en-US" sz="1300">
                <a:solidFill>
                  <a:srgbClr val="0B4060"/>
                </a:solidFill>
              </a:rPr>
              <a:t> chatbot </a:t>
            </a:r>
            <a:r>
              <a:rPr lang="en-US" sz="1300">
                <a:solidFill>
                  <a:srgbClr val="0B4060"/>
                </a:solidFill>
              </a:rPr>
              <a:t>technology.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Deliver the in-person onboarding session.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Use Formando Conciencia+ App to connect parents’ unique identifier, and report attendance.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Facilitator chat sessions on self-talk and stress.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Provide parents support with troubleshooting and safeguarding.</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pPr>
            <a:r>
              <a:rPr lang="en-US" sz="1300">
                <a:solidFill>
                  <a:srgbClr val="0B4060"/>
                </a:solidFill>
              </a:rPr>
              <a:t>Receive</a:t>
            </a:r>
            <a:r>
              <a:rPr lang="en-US" sz="1300">
                <a:solidFill>
                  <a:srgbClr val="0B4060"/>
                </a:solidFill>
              </a:rPr>
              <a:t> a certificate for participating in the training workshop</a:t>
            </a:r>
            <a:endParaRPr sz="1300">
              <a:solidFill>
                <a:srgbClr val="0B4060"/>
              </a:solidFill>
            </a:endParaRPr>
          </a:p>
          <a:p>
            <a:pPr indent="0" lvl="0" marL="0" marR="0" rtl="0" algn="l">
              <a:lnSpc>
                <a:spcPct val="100000"/>
              </a:lnSpc>
              <a:spcBef>
                <a:spcPts val="1000"/>
              </a:spcBef>
              <a:spcAft>
                <a:spcPts val="1000"/>
              </a:spcAft>
              <a:buNone/>
            </a:pPr>
            <a:r>
              <a:t/>
            </a:r>
            <a:endParaRPr b="0" i="0" sz="1600" u="none" cap="none" strike="noStrike">
              <a:solidFill>
                <a:srgbClr val="123D5D"/>
              </a:solidFill>
              <a:latin typeface="Arial"/>
              <a:ea typeface="Arial"/>
              <a:cs typeface="Arial"/>
              <a:sym typeface="Arial"/>
            </a:endParaRPr>
          </a:p>
        </p:txBody>
      </p:sp>
      <p:pic>
        <p:nvPicPr>
          <p:cNvPr id="645" name="Google Shape;645;p66"/>
          <p:cNvPicPr preferRelativeResize="0"/>
          <p:nvPr/>
        </p:nvPicPr>
        <p:blipFill rotWithShape="1">
          <a:blip r:embed="rId3">
            <a:alphaModFix/>
          </a:blip>
          <a:srcRect b="0" l="12502" r="12495" t="0"/>
          <a:stretch/>
        </p:blipFill>
        <p:spPr>
          <a:xfrm>
            <a:off x="5386882" y="828892"/>
            <a:ext cx="3210600" cy="3210600"/>
          </a:xfrm>
          <a:prstGeom prst="ellipse">
            <a:avLst/>
          </a:prstGeom>
          <a:noFill/>
          <a:ln>
            <a:noFill/>
          </a:ln>
        </p:spPr>
      </p:pic>
      <p:sp>
        <p:nvSpPr>
          <p:cNvPr id="646" name="Google Shape;646;p66"/>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7" name="Google Shape;647;p66"/>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8" name="Google Shape;648;p66"/>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º</a:t>
            </a:r>
            <a:endParaRPr b="0" i="0" sz="1400" u="none" cap="none" strike="noStrike">
              <a:solidFill>
                <a:schemeClr val="lt1"/>
              </a:solidFill>
              <a:latin typeface="Arial"/>
              <a:ea typeface="Arial"/>
              <a:cs typeface="Arial"/>
              <a:sym typeface="Arial"/>
            </a:endParaRPr>
          </a:p>
        </p:txBody>
      </p:sp>
      <p:sp>
        <p:nvSpPr>
          <p:cNvPr id="654" name="Google Shape;654;p67"/>
          <p:cNvSpPr txBox="1"/>
          <p:nvPr/>
        </p:nvSpPr>
        <p:spPr>
          <a:xfrm>
            <a:off x="-18578"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Resumen de la Capacitación de Facilitadores</a:t>
            </a:r>
            <a:endParaRPr b="0" i="0" sz="1400" u="none" cap="none" strike="noStrike">
              <a:solidFill>
                <a:srgbClr val="000000"/>
              </a:solidFill>
              <a:latin typeface="Arial"/>
              <a:ea typeface="Arial"/>
              <a:cs typeface="Arial"/>
              <a:sym typeface="Arial"/>
            </a:endParaRPr>
          </a:p>
        </p:txBody>
      </p:sp>
      <p:sp>
        <p:nvSpPr>
          <p:cNvPr id="655" name="Google Shape;655;p67"/>
          <p:cNvSpPr txBox="1"/>
          <p:nvPr/>
        </p:nvSpPr>
        <p:spPr>
          <a:xfrm>
            <a:off x="6923150" y="264675"/>
            <a:ext cx="20685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Agenda Día 1: </a:t>
            </a:r>
            <a:endParaRPr b="0" i="0" sz="1600" u="none" cap="none" strike="noStrike">
              <a:solidFill>
                <a:srgbClr val="DB3514"/>
              </a:solidFill>
              <a:latin typeface="Arial"/>
              <a:ea typeface="Arial"/>
              <a:cs typeface="Arial"/>
              <a:sym typeface="Arial"/>
            </a:endParaRPr>
          </a:p>
        </p:txBody>
      </p:sp>
      <p:graphicFrame>
        <p:nvGraphicFramePr>
          <p:cNvPr id="656" name="Google Shape;656;p67"/>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pPr>
                      <a:r>
                        <a:rPr b="1" lang="en-US" sz="1300">
                          <a:solidFill>
                            <a:srgbClr val="113D5C"/>
                          </a:solidFill>
                        </a:rP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pPr>
                      <a:r>
                        <a:rPr b="1" lang="en-US" sz="1300">
                          <a:solidFill>
                            <a:srgbClr val="113D5C"/>
                          </a:solidFill>
                        </a:rP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pPr>
                      <a:r>
                        <a:rPr b="1" lang="en-US" sz="1300">
                          <a:solidFill>
                            <a:srgbClr val="113D5C"/>
                          </a:solidFill>
                        </a:rP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12:00-12:55</a:t>
                      </a:r>
                      <a:endParaRPr b="1" sz="1200">
                        <a:solidFill>
                          <a:srgbClr val="113D5C"/>
                        </a:solidFill>
                      </a:endParaRPr>
                    </a:p>
                    <a:p>
                      <a:pPr indent="0" lvl="0" marL="0" rtl="0" algn="l">
                        <a:lnSpc>
                          <a:spcPct val="100000"/>
                        </a:lnSpc>
                        <a:spcBef>
                          <a:spcPts val="0"/>
                        </a:spcBef>
                        <a:spcAft>
                          <a:spcPts val="0"/>
                        </a:spcAft>
                        <a:buNone/>
                      </a:pPr>
                      <a:r>
                        <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pPr>
                      <a:r>
                        <a:rPr b="1" lang="en-US" sz="1200">
                          <a:solidFill>
                            <a:srgbClr val="113D5C"/>
                          </a:solidFill>
                        </a:rPr>
                        <a:t>Módulo 1: Introducción al Programa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Bienvenida y Presentaciones</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Resumen de la Capacitación de Facilitadores y del Programa Crianza con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pPr>
                      <a:r>
                        <a:rPr b="1" lang="en-US" sz="1200">
                          <a:solidFill>
                            <a:srgbClr val="113D5C"/>
                          </a:solidFill>
                        </a:rPr>
                        <a:t>Módulo 2: Aceptar, Explorar, Conectar, Practicar</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Estrategia para Facilitar el Grupo y conversaciones en Chat</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pPr>
                      <a:r>
                        <a:rPr b="1" lang="en-US" sz="1200">
                          <a:solidFill>
                            <a:srgbClr val="113D5C"/>
                          </a:solidFill>
                        </a:rPr>
                        <a:t>12:55-13:00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pPr>
                      <a:r>
                        <a:rPr b="1" lang="en-US" sz="1200">
                          <a:solidFill>
                            <a:srgbClr val="113D5C"/>
                          </a:solidFill>
                        </a:rPr>
                        <a:t>                                                       </a:t>
                      </a:r>
                      <a:r>
                        <a:rPr b="1" lang="en-US" sz="1200">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13:00-13:55</a:t>
                      </a:r>
                      <a:endParaRPr b="1" sz="1200">
                        <a:solidFill>
                          <a:srgbClr val="113D5C"/>
                        </a:solidFill>
                      </a:endParaRPr>
                    </a:p>
                    <a:p>
                      <a:pPr indent="0" lvl="0" marL="0" rtl="0" algn="l">
                        <a:lnSpc>
                          <a:spcPct val="100000"/>
                        </a:lnSpc>
                        <a:spcBef>
                          <a:spcPts val="0"/>
                        </a:spcBef>
                        <a:spcAft>
                          <a:spcPts val="0"/>
                        </a:spcAft>
                        <a:buNone/>
                      </a:pPr>
                      <a:r>
                        <a:t/>
                      </a: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pPr>
                      <a:r>
                        <a:rPr b="1" lang="en-US" sz="1200">
                          <a:solidFill>
                            <a:srgbClr val="113D5C"/>
                          </a:solidFill>
                        </a:rPr>
                        <a:t>Módulo 3: Demostración en vivo de la Sesión de Integración</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I</a:t>
                      </a:r>
                      <a:r>
                        <a:rPr lang="en-US" sz="1200">
                          <a:solidFill>
                            <a:srgbClr val="113D5C"/>
                          </a:solidFill>
                        </a:rPr>
                        <a:t>ntroducción a la Sesión de Integración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Demostración en vivo de del Programa CC+ en WA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pPr>
                      <a:r>
                        <a:rPr b="1" lang="en-US" sz="1200">
                          <a:solidFill>
                            <a:srgbClr val="113D5C"/>
                          </a:solidFill>
                        </a:rPr>
                        <a:t>Módulo 4: Configuración de la aplicación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Introducción a la App Formando Conciencia+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Descripciónde la interfaz de la App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13:55-14:00</a:t>
                      </a:r>
                      <a:endParaRPr b="1" sz="1200">
                        <a:solidFill>
                          <a:srgbClr val="113D5C"/>
                        </a:solidFill>
                      </a:endParaRPr>
                    </a:p>
                    <a:p>
                      <a:pPr indent="0" lvl="0" marL="0" rtl="0" algn="l">
                        <a:lnSpc>
                          <a:spcPct val="100000"/>
                        </a:lnSpc>
                        <a:spcBef>
                          <a:spcPts val="0"/>
                        </a:spcBef>
                        <a:spcAft>
                          <a:spcPts val="0"/>
                        </a:spcAft>
                        <a:buNone/>
                      </a:pPr>
                      <a:r>
                        <a:t/>
                      </a: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Despedida</a:t>
                      </a:r>
                      <a:endParaRPr b="1" sz="1200">
                        <a:solidFill>
                          <a:srgbClr val="113D5C"/>
                        </a:solidFill>
                      </a:endParaRPr>
                    </a:p>
                    <a:p>
                      <a:pPr indent="0" lvl="0" marL="0" rtl="0" algn="l">
                        <a:lnSpc>
                          <a:spcPct val="100000"/>
                        </a:lnSpc>
                        <a:spcBef>
                          <a:spcPts val="0"/>
                        </a:spcBef>
                        <a:spcAft>
                          <a:spcPts val="0"/>
                        </a:spcAft>
                        <a:buNone/>
                      </a:pPr>
                      <a:r>
                        <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Reflexión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Actividad para casa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2" name="Google Shape;662;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Overview of Facilitator Training Workshop</a:t>
            </a:r>
            <a:endParaRPr b="0" i="0" sz="1400" u="none" cap="none" strike="noStrike">
              <a:solidFill>
                <a:srgbClr val="000000"/>
              </a:solidFill>
              <a:latin typeface="Arial"/>
              <a:ea typeface="Arial"/>
              <a:cs typeface="Arial"/>
              <a:sym typeface="Arial"/>
            </a:endParaRPr>
          </a:p>
        </p:txBody>
      </p:sp>
      <p:sp>
        <p:nvSpPr>
          <p:cNvPr id="663" name="Google Shape;663;p68"/>
          <p:cNvSpPr txBox="1"/>
          <p:nvPr/>
        </p:nvSpPr>
        <p:spPr>
          <a:xfrm>
            <a:off x="6818350" y="264675"/>
            <a:ext cx="20493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614"/>
                </a:solidFill>
              </a:rPr>
              <a:t>Agenda for Day 2: </a:t>
            </a:r>
            <a:endParaRPr b="0" i="0" sz="1600" u="none" cap="none" strike="noStrike">
              <a:solidFill>
                <a:srgbClr val="123D5D"/>
              </a:solidFill>
              <a:latin typeface="Arial"/>
              <a:ea typeface="Arial"/>
              <a:cs typeface="Arial"/>
              <a:sym typeface="Arial"/>
            </a:endParaRPr>
          </a:p>
        </p:txBody>
      </p:sp>
      <p:graphicFrame>
        <p:nvGraphicFramePr>
          <p:cNvPr id="664" name="Google Shape;664;p68"/>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pPr>
                      <a:r>
                        <a:rPr b="1" lang="en-US" sz="1300">
                          <a:solidFill>
                            <a:srgbClr val="113D5C"/>
                          </a:solidFill>
                        </a:rP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pPr>
                      <a:r>
                        <a:rPr b="1" lang="en-US" sz="1300">
                          <a:solidFill>
                            <a:srgbClr val="113D5C"/>
                          </a:solidFill>
                        </a:rP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pPr>
                      <a:r>
                        <a:rPr b="1" lang="en-US" sz="1300">
                          <a:solidFill>
                            <a:srgbClr val="113D5C"/>
                          </a:solidFill>
                        </a:rP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12:00-12:40</a:t>
                      </a:r>
                      <a:endParaRPr b="1" sz="1200">
                        <a:solidFill>
                          <a:srgbClr val="113D5C"/>
                        </a:solidFill>
                      </a:endParaRPr>
                    </a:p>
                    <a:p>
                      <a:pPr indent="0" lvl="0" marL="0" rtl="0" algn="l">
                        <a:lnSpc>
                          <a:spcPct val="100000"/>
                        </a:lnSpc>
                        <a:spcBef>
                          <a:spcPts val="0"/>
                        </a:spcBef>
                        <a:spcAft>
                          <a:spcPts val="0"/>
                        </a:spcAft>
                        <a:buNone/>
                      </a:pPr>
                      <a:r>
                        <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pPr>
                      <a:r>
                        <a:rPr b="1" lang="en-US" sz="1200">
                          <a:solidFill>
                            <a:srgbClr val="113D5C"/>
                          </a:solidFill>
                        </a:rP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pPr>
                      <a:r>
                        <a:rPr b="1" lang="en-US" sz="1200">
                          <a:solidFill>
                            <a:srgbClr val="113D5C"/>
                          </a:solidFill>
                        </a:rPr>
                        <a:t>Módulo 5: Preparación para la sesión de Chat automatizado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Recorrido a través de la aplicación para las facilitadoras:</a:t>
                      </a:r>
                      <a:endParaRPr sz="1200">
                        <a:solidFill>
                          <a:srgbClr val="113D5C"/>
                        </a:solidFill>
                      </a:endParaRPr>
                    </a:p>
                    <a:p>
                      <a:pPr indent="0" lvl="0" marL="457200" rtl="0" algn="l">
                        <a:spcBef>
                          <a:spcPts val="0"/>
                        </a:spcBef>
                        <a:spcAft>
                          <a:spcPts val="0"/>
                        </a:spcAft>
                        <a:buNone/>
                      </a:pPr>
                      <a:r>
                        <a:rPr lang="en-US" sz="1200">
                          <a:solidFill>
                            <a:srgbClr val="113D5C"/>
                          </a:solidFill>
                        </a:rP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pPr>
                      <a:r>
                        <a:rPr b="1" lang="en-US" sz="1200">
                          <a:solidFill>
                            <a:srgbClr val="113D5C"/>
                          </a:solidFill>
                        </a:rP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pPr>
                      <a:r>
                        <a:rPr b="1" lang="en-US" sz="1200">
                          <a:solidFill>
                            <a:srgbClr val="113D5C"/>
                          </a:solidFill>
                        </a:rP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pPr>
                      <a:r>
                        <a:rPr lang="en-US" sz="1200">
                          <a:solidFill>
                            <a:srgbClr val="113D5C"/>
                          </a:solidFill>
                        </a:rP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pPr>
                      <a:r>
                        <a:rPr lang="en-US" sz="1200">
                          <a:solidFill>
                            <a:srgbClr val="113D5C"/>
                          </a:solidFill>
                        </a:rP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pPr>
                      <a:r>
                        <a:rPr b="1" lang="en-US" sz="1200">
                          <a:solidFill>
                            <a:srgbClr val="113D5C"/>
                          </a:solidFill>
                        </a:rP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pPr>
                      <a:r>
                        <a:rPr b="1" lang="en-US" sz="1200">
                          <a:solidFill>
                            <a:srgbClr val="113D5C"/>
                          </a:solidFill>
                        </a:rPr>
                        <a:t>                                                       </a:t>
                      </a:r>
                      <a:r>
                        <a:rPr b="1" lang="en-US" sz="1200">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13:20-13:50</a:t>
                      </a:r>
                      <a:endParaRPr b="1" sz="1200">
                        <a:solidFill>
                          <a:srgbClr val="113D5C"/>
                        </a:solidFill>
                      </a:endParaRPr>
                    </a:p>
                    <a:p>
                      <a:pPr indent="0" lvl="0" marL="0" rtl="0" algn="l">
                        <a:lnSpc>
                          <a:spcPct val="100000"/>
                        </a:lnSpc>
                        <a:spcBef>
                          <a:spcPts val="0"/>
                        </a:spcBef>
                        <a:spcAft>
                          <a:spcPts val="0"/>
                        </a:spcAft>
                        <a:buNone/>
                      </a:pPr>
                      <a:r>
                        <a:t/>
                      </a: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pPr>
                      <a:r>
                        <a:rPr b="1" lang="en-US" sz="1200">
                          <a:solidFill>
                            <a:srgbClr val="113D5C"/>
                          </a:solidFill>
                        </a:rP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¿Qué es? Cómo proceder en la </a:t>
                      </a:r>
                      <a:r>
                        <a:rPr lang="en-US" sz="1200">
                          <a:solidFill>
                            <a:srgbClr val="113D5C"/>
                          </a:solidFill>
                        </a:rPr>
                        <a:t>virtualidad</a:t>
                      </a:r>
                      <a:r>
                        <a:rPr lang="en-US" sz="1200">
                          <a:solidFill>
                            <a:srgbClr val="113D5C"/>
                          </a:solidFill>
                        </a:rPr>
                        <a:t> y presencial</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pPr>
                      <a:r>
                        <a:rPr b="1" lang="en-US" sz="1200">
                          <a:solidFill>
                            <a:srgbClr val="113D5C"/>
                          </a:solidFill>
                        </a:rP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13:50-14:00</a:t>
                      </a:r>
                      <a:endParaRPr b="1" sz="1200">
                        <a:solidFill>
                          <a:srgbClr val="113D5C"/>
                        </a:solidFill>
                      </a:endParaRPr>
                    </a:p>
                    <a:p>
                      <a:pPr indent="0" lvl="0" marL="0" rtl="0" algn="l">
                        <a:lnSpc>
                          <a:spcPct val="100000"/>
                        </a:lnSpc>
                        <a:spcBef>
                          <a:spcPts val="0"/>
                        </a:spcBef>
                        <a:spcAft>
                          <a:spcPts val="0"/>
                        </a:spcAft>
                        <a:buNone/>
                      </a:pPr>
                      <a:r>
                        <a:t/>
                      </a: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Clausura</a:t>
                      </a:r>
                      <a:endParaRPr b="1" sz="1200">
                        <a:solidFill>
                          <a:srgbClr val="113D5C"/>
                        </a:solidFill>
                      </a:endParaRPr>
                    </a:p>
                    <a:p>
                      <a:pPr indent="0" lvl="0" marL="0" rtl="0" algn="l">
                        <a:lnSpc>
                          <a:spcPct val="100000"/>
                        </a:lnSpc>
                        <a:spcBef>
                          <a:spcPts val="0"/>
                        </a:spcBef>
                        <a:spcAft>
                          <a:spcPts val="0"/>
                        </a:spcAft>
                        <a:buNone/>
                      </a:pPr>
                      <a:r>
                        <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668" name="Shape 668"/>
        <p:cNvGrpSpPr/>
        <p:nvPr/>
      </p:nvGrpSpPr>
      <p:grpSpPr>
        <a:xfrm>
          <a:off x="0" y="0"/>
          <a:ext cx="0" cy="0"/>
          <a:chOff x="0" y="0"/>
          <a:chExt cx="0" cy="0"/>
        </a:xfrm>
      </p:grpSpPr>
      <p:sp>
        <p:nvSpPr>
          <p:cNvPr id="669" name="Google Shape;669;p69"/>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2: Accept, Explore, Connect, Practise</a:t>
            </a:r>
            <a:endParaRPr b="1" sz="50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5" name="Google Shape;675;p7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676" name="Google Shape;676;p7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677" name="Google Shape;677;p70"/>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r>
              <a:t/>
            </a:r>
            <a:endParaRPr b="1" sz="1300">
              <a:solidFill>
                <a:srgbClr val="FFFFFF"/>
              </a:solidFill>
            </a:endParaRPr>
          </a:p>
          <a:p>
            <a:pPr indent="0" lvl="0" marL="152400" marR="0" rtl="0" algn="l">
              <a:lnSpc>
                <a:spcPct val="100000"/>
              </a:lnSpc>
              <a:spcBef>
                <a:spcPts val="0"/>
              </a:spcBef>
              <a:spcAft>
                <a:spcPts val="0"/>
              </a:spcAft>
              <a:buNone/>
            </a:pPr>
            <a:r>
              <a:rPr b="1" lang="en-US" sz="1300">
                <a:solidFill>
                  <a:srgbClr val="FFFFFF"/>
                </a:solidFill>
              </a:rPr>
              <a:t>ACCEPT </a:t>
            </a:r>
            <a:r>
              <a:rPr lang="en-US" sz="1300">
                <a:solidFill>
                  <a:srgbClr val="FFFFFF"/>
                </a:solidFill>
              </a:rPr>
              <a:t>the participation and contribution of parents both physically and verbally </a:t>
            </a:r>
            <a:endParaRPr i="0" sz="1300" u="none" cap="none" strike="noStrike">
              <a:solidFill>
                <a:srgbClr val="FFFFFF"/>
              </a:solidFill>
            </a:endParaRPr>
          </a:p>
          <a:p>
            <a:pPr indent="0" lvl="0" marL="0" marR="0" rtl="0" algn="ctr">
              <a:lnSpc>
                <a:spcPct val="100000"/>
              </a:lnSpc>
              <a:spcBef>
                <a:spcPts val="0"/>
              </a:spcBef>
              <a:spcAft>
                <a:spcPts val="0"/>
              </a:spcAft>
              <a:buNone/>
            </a:pPr>
            <a:r>
              <a:t/>
            </a:r>
            <a:endParaRPr b="1" i="0" sz="2900" u="none" cap="none" strike="noStrike">
              <a:solidFill>
                <a:srgbClr val="FFFFFF"/>
              </a:solidFill>
              <a:latin typeface="Arial"/>
              <a:ea typeface="Arial"/>
              <a:cs typeface="Arial"/>
              <a:sym typeface="Arial"/>
            </a:endParaRPr>
          </a:p>
        </p:txBody>
      </p:sp>
      <p:sp>
        <p:nvSpPr>
          <p:cNvPr id="678" name="Google Shape;678;p70"/>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500">
              <a:solidFill>
                <a:srgbClr val="FFFFFF"/>
              </a:solidFill>
            </a:endParaRPr>
          </a:p>
          <a:p>
            <a:pPr indent="0" lvl="0" marL="133350" marR="0" rtl="0" algn="l">
              <a:lnSpc>
                <a:spcPct val="100000"/>
              </a:lnSpc>
              <a:spcBef>
                <a:spcPts val="1000"/>
              </a:spcBef>
              <a:spcAft>
                <a:spcPts val="0"/>
              </a:spcAft>
              <a:buNone/>
            </a:pPr>
            <a:r>
              <a:rPr b="1" lang="en-US" sz="1300">
                <a:solidFill>
                  <a:srgbClr val="FFFFFF"/>
                </a:solidFill>
              </a:rPr>
              <a:t>EXPLORE </a:t>
            </a:r>
            <a:r>
              <a:rPr lang="en-US" sz="1300">
                <a:solidFill>
                  <a:srgbClr val="FFFFFF"/>
                </a:solidFill>
              </a:rPr>
              <a:t>the experiences, attitudes, feelings, and challenges shared by parents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r>
              <a:t/>
            </a:r>
            <a:endParaRPr b="0" i="0" sz="1600" u="none" cap="none" strike="noStrike">
              <a:solidFill>
                <a:srgbClr val="FFFFFF"/>
              </a:solidFill>
              <a:latin typeface="Arial"/>
              <a:ea typeface="Arial"/>
              <a:cs typeface="Arial"/>
              <a:sym typeface="Arial"/>
            </a:endParaRPr>
          </a:p>
        </p:txBody>
      </p:sp>
      <p:sp>
        <p:nvSpPr>
          <p:cNvPr id="679" name="Google Shape;679;p70"/>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r>
              <a:t/>
            </a:r>
            <a:endParaRPr b="1" sz="600">
              <a:solidFill>
                <a:srgbClr val="FFFFFF"/>
              </a:solidFill>
            </a:endParaRPr>
          </a:p>
          <a:p>
            <a:pPr indent="0" lvl="0" marL="133350" marR="0" rtl="0" algn="l">
              <a:lnSpc>
                <a:spcPct val="100000"/>
              </a:lnSpc>
              <a:spcBef>
                <a:spcPts val="1000"/>
              </a:spcBef>
              <a:spcAft>
                <a:spcPts val="0"/>
              </a:spcAft>
              <a:buNone/>
            </a:pPr>
            <a:r>
              <a:rPr b="1" lang="en-US" sz="1300">
                <a:solidFill>
                  <a:srgbClr val="FFFFFF"/>
                </a:solidFill>
              </a:rPr>
              <a:t>CONNECT </a:t>
            </a:r>
            <a:r>
              <a:rPr lang="en-US" sz="1300">
                <a:solidFill>
                  <a:srgbClr val="FFFFFF"/>
                </a:solidFill>
              </a:rPr>
              <a:t>the parents’ experience to a principle or lesson about positive parenting</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r>
              <a:t/>
            </a:r>
            <a:endParaRPr b="0" i="0" sz="1000" u="none" cap="none" strike="noStrike">
              <a:solidFill>
                <a:srgbClr val="FFFFFF"/>
              </a:solidFill>
              <a:latin typeface="Arial"/>
              <a:ea typeface="Arial"/>
              <a:cs typeface="Arial"/>
              <a:sym typeface="Arial"/>
            </a:endParaRPr>
          </a:p>
        </p:txBody>
      </p:sp>
      <p:sp>
        <p:nvSpPr>
          <p:cNvPr id="680" name="Google Shape;680;p70"/>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81" name="Google Shape;681;p70"/>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82" name="Google Shape;682;p70"/>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83" name="Google Shape;683;p70"/>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t/>
            </a: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b="1" lang="en-US" sz="1300">
                <a:solidFill>
                  <a:srgbClr val="FFFFFF"/>
                </a:solidFill>
                <a:latin typeface="Roboto"/>
                <a:ea typeface="Roboto"/>
                <a:cs typeface="Roboto"/>
                <a:sym typeface="Roboto"/>
              </a:rPr>
              <a:t>PRACTICE </a:t>
            </a:r>
            <a:r>
              <a:rPr lang="en-US" sz="1300">
                <a:solidFill>
                  <a:srgbClr val="FFFFFF"/>
                </a:solidFill>
                <a:latin typeface="Roboto"/>
                <a:ea typeface="Roboto"/>
                <a:cs typeface="Roboto"/>
                <a:sym typeface="Roboto"/>
              </a:rPr>
              <a:t>the new positive parenting skills at home. </a:t>
            </a:r>
            <a:endParaRPr i="0" sz="1000" u="none" cap="none" strike="noStrike">
              <a:solidFill>
                <a:srgbClr val="FFFFFF"/>
              </a:solidFill>
              <a:latin typeface="Roboto"/>
              <a:ea typeface="Roboto"/>
              <a:cs typeface="Roboto"/>
              <a:sym typeface="Roboto"/>
            </a:endParaRPr>
          </a:p>
        </p:txBody>
      </p:sp>
      <p:sp>
        <p:nvSpPr>
          <p:cNvPr id="684" name="Google Shape;684;p70"/>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85" name="Google Shape;685;p70"/>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686" name="Google Shape;686;p70"/>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687" name="Google Shape;687;p70"/>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688" name="Google Shape;688;p70"/>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2" name="Shape 692"/>
        <p:cNvGrpSpPr/>
        <p:nvPr/>
      </p:nvGrpSpPr>
      <p:grpSpPr>
        <a:xfrm>
          <a:off x="0" y="0"/>
          <a:ext cx="0" cy="0"/>
          <a:chOff x="0" y="0"/>
          <a:chExt cx="0" cy="0"/>
        </a:xfrm>
      </p:grpSpPr>
      <p:sp>
        <p:nvSpPr>
          <p:cNvPr id="693" name="Google Shape;693;p7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ACCEPT: Role Play </a:t>
            </a:r>
            <a:endParaRPr b="1" sz="5000">
              <a:solidFill>
                <a:schemeClr val="lt1"/>
              </a:solidFill>
            </a:endParaRPr>
          </a:p>
        </p:txBody>
      </p:sp>
      <p:pic>
        <p:nvPicPr>
          <p:cNvPr id="694" name="Google Shape;694;p7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latin typeface="Noto Sans"/>
                <a:ea typeface="Noto Sans"/>
                <a:cs typeface="Noto Sans"/>
                <a:sym typeface="Noto Sans"/>
              </a:rPr>
              <a:t>Reminders</a:t>
            </a:r>
            <a:endParaRPr i="0" sz="1400" u="none" cap="none" strike="noStrike">
              <a:solidFill>
                <a:srgbClr val="000000"/>
              </a:solidFill>
              <a:latin typeface="Noto Sans"/>
              <a:ea typeface="Noto Sans"/>
              <a:cs typeface="Noto Sans"/>
              <a:sym typeface="Noto Sans"/>
            </a:endParaRPr>
          </a:p>
        </p:txBody>
      </p:sp>
      <p:sp>
        <p:nvSpPr>
          <p:cNvPr id="280" name="Google Shape;280;p4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pPr>
            <a:r>
              <a:rPr lang="en-US" sz="1800">
                <a:solidFill>
                  <a:schemeClr val="lt1"/>
                </a:solidFill>
                <a:latin typeface="Noto Sans Medium"/>
                <a:ea typeface="Noto Sans Medium"/>
                <a:cs typeface="Noto Sans Medium"/>
                <a:sym typeface="Noto Sans Medium"/>
              </a:rPr>
              <a:t>Full Name | Organisation |City</a:t>
            </a:r>
            <a:endParaRPr sz="1800">
              <a:solidFill>
                <a:schemeClr val="lt1"/>
              </a:solidFill>
              <a:latin typeface="Noto Sans Medium"/>
              <a:ea typeface="Noto Sans Medium"/>
              <a:cs typeface="Noto Sans Medium"/>
              <a:sym typeface="Noto Sans Medium"/>
            </a:endParaRPr>
          </a:p>
        </p:txBody>
      </p:sp>
      <p:pic>
        <p:nvPicPr>
          <p:cNvPr id="281" name="Google Shape;281;p4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282" name="Google Shape;282;p4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pPr>
            <a:r>
              <a:rPr lang="en-US" sz="1800">
                <a:solidFill>
                  <a:schemeClr val="lt1"/>
                </a:solidFill>
                <a:latin typeface="Noto Sans Medium"/>
                <a:ea typeface="Noto Sans Medium"/>
                <a:cs typeface="Noto Sans Medium"/>
                <a:sym typeface="Noto Sans Medium"/>
              </a:rP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283" name="Google Shape;283;p4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This session is recorded for documentation. By participating in the session, you are giving </a:t>
            </a:r>
            <a:r>
              <a:rPr lang="en-US" sz="1800">
                <a:solidFill>
                  <a:schemeClr val="lt1"/>
                </a:solidFill>
                <a:latin typeface="Noto Sans Medium"/>
                <a:ea typeface="Noto Sans Medium"/>
                <a:cs typeface="Noto Sans Medium"/>
                <a:sym typeface="Noto Sans Medium"/>
              </a:rPr>
              <a:t>permission</a:t>
            </a:r>
            <a:r>
              <a:rPr lang="en-US" sz="1800">
                <a:solidFill>
                  <a:schemeClr val="lt1"/>
                </a:solidFill>
                <a:latin typeface="Noto Sans Medium"/>
                <a:ea typeface="Noto Sans Medium"/>
                <a:cs typeface="Noto Sans Medium"/>
                <a:sym typeface="Noto Sans Medium"/>
              </a:rPr>
              <a:t> to be recorded. </a:t>
            </a:r>
            <a:endParaRPr sz="1800">
              <a:solidFill>
                <a:schemeClr val="lt1"/>
              </a:solidFill>
              <a:latin typeface="Noto Sans Medium"/>
              <a:ea typeface="Noto Sans Medium"/>
              <a:cs typeface="Noto Sans Medium"/>
              <a:sym typeface="Noto Sans Medium"/>
            </a:endParaRPr>
          </a:p>
        </p:txBody>
      </p:sp>
      <p:pic>
        <p:nvPicPr>
          <p:cNvPr id="284" name="Google Shape;284;p4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285" name="Google Shape;285;p4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8" name="Shape 698"/>
        <p:cNvGrpSpPr/>
        <p:nvPr/>
      </p:nvGrpSpPr>
      <p:grpSpPr>
        <a:xfrm>
          <a:off x="0" y="0"/>
          <a:ext cx="0" cy="0"/>
          <a:chOff x="0" y="0"/>
          <a:chExt cx="0" cy="0"/>
        </a:xfrm>
      </p:grpSpPr>
      <p:sp>
        <p:nvSpPr>
          <p:cNvPr id="699" name="Google Shape;699;p72"/>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ACCEPT: Pop Quiz </a:t>
            </a:r>
            <a:endParaRPr b="1" sz="5000">
              <a:solidFill>
                <a:schemeClr val="lt1"/>
              </a:solidFill>
            </a:endParaRPr>
          </a:p>
        </p:txBody>
      </p:sp>
      <p:pic>
        <p:nvPicPr>
          <p:cNvPr id="700" name="Google Shape;700;p72"/>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6" name="Google Shape;706;p7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707" name="Google Shape;707;p7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08" name="Google Shape;708;p7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r>
              <a:t/>
            </a:r>
            <a:endParaRPr b="1" sz="1200">
              <a:solidFill>
                <a:srgbClr val="FFFFFF"/>
              </a:solidFill>
            </a:endParaRPr>
          </a:p>
          <a:p>
            <a:pPr indent="0" lvl="0" marL="152400" marR="0" rtl="0" algn="l">
              <a:lnSpc>
                <a:spcPct val="100000"/>
              </a:lnSpc>
              <a:spcBef>
                <a:spcPts val="0"/>
              </a:spcBef>
              <a:spcAft>
                <a:spcPts val="0"/>
              </a:spcAft>
              <a:buNone/>
            </a:pPr>
            <a:r>
              <a:rPr b="1" lang="en-US" sz="1200">
                <a:solidFill>
                  <a:srgbClr val="FFFFFF"/>
                </a:solidFill>
              </a:rPr>
              <a:t>ACCEPT </a:t>
            </a:r>
            <a:r>
              <a:rPr lang="en-US" sz="1200">
                <a:solidFill>
                  <a:srgbClr val="FFFFFF"/>
                </a:solidFill>
              </a:rP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r>
              <a:t/>
            </a:r>
            <a:endParaRPr b="1" i="0" sz="2800" u="none" cap="none" strike="noStrike">
              <a:solidFill>
                <a:srgbClr val="FFFFFF"/>
              </a:solidFill>
              <a:latin typeface="Arial"/>
              <a:ea typeface="Arial"/>
              <a:cs typeface="Arial"/>
              <a:sym typeface="Arial"/>
            </a:endParaRPr>
          </a:p>
        </p:txBody>
      </p:sp>
      <p:sp>
        <p:nvSpPr>
          <p:cNvPr id="709" name="Google Shape;709;p7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10" name="Google Shape;710;p7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11" name="Google Shape;711;p73"/>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HOW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pPr>
            <a:r>
              <a:rPr b="1" lang="en-US">
                <a:solidFill>
                  <a:srgbClr val="0B4060"/>
                </a:solidFill>
              </a:rPr>
              <a:t>Physical gestures:</a:t>
            </a:r>
            <a:r>
              <a:rPr lang="en-US">
                <a:solidFill>
                  <a:srgbClr val="0B4060"/>
                </a:solidFill>
              </a:rPr>
              <a:t> Nodding, smiling, leaning forward, looking at the participant, eye contact,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pPr>
            <a:r>
              <a:rPr b="1" lang="en-US">
                <a:solidFill>
                  <a:srgbClr val="0B4060"/>
                </a:solidFill>
              </a:rPr>
              <a:t>Nonverbal vocalisation:</a:t>
            </a:r>
            <a:r>
              <a:rPr lang="en-US">
                <a:solidFill>
                  <a:srgbClr val="0B4060"/>
                </a:solidFill>
              </a:rPr>
              <a:t> Mmmm…, Uh-huh,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b="1" lang="en-US">
                <a:solidFill>
                  <a:srgbClr val="0B4060"/>
                </a:solidFill>
              </a:rPr>
              <a:t>Verbal statements:</a:t>
            </a:r>
            <a:r>
              <a:rPr lang="en-US">
                <a:solidFill>
                  <a:srgbClr val="0B4060"/>
                </a:solidFill>
              </a:rPr>
              <a:t> Using the participant’s name, thanking the participant, praising the contribution,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b="1" lang="en-US">
                <a:solidFill>
                  <a:srgbClr val="0B4060"/>
                </a:solidFill>
              </a:rPr>
              <a:t>Using reflexive statements: </a:t>
            </a:r>
            <a:r>
              <a:rPr lang="en-US">
                <a:solidFill>
                  <a:srgbClr val="0B4060"/>
                </a:solidFill>
              </a:rPr>
              <a:t>Paraphrasing or repeating what the participant said to show that you really heard them. This is a key aspect of active listening!</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500">
              <a:solidFill>
                <a:srgbClr val="123D5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7" name="Google Shape;717;p7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718" name="Google Shape;718;p7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19" name="Google Shape;719;p74"/>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r>
              <a:t/>
            </a:r>
            <a:endParaRPr b="1" sz="1200">
              <a:solidFill>
                <a:srgbClr val="FFFFFF"/>
              </a:solidFill>
            </a:endParaRPr>
          </a:p>
          <a:p>
            <a:pPr indent="0" lvl="0" marL="152400" marR="0" rtl="0" algn="l">
              <a:lnSpc>
                <a:spcPct val="100000"/>
              </a:lnSpc>
              <a:spcBef>
                <a:spcPts val="0"/>
              </a:spcBef>
              <a:spcAft>
                <a:spcPts val="0"/>
              </a:spcAft>
              <a:buNone/>
            </a:pPr>
            <a:r>
              <a:rPr b="1" lang="en-US" sz="1200">
                <a:solidFill>
                  <a:srgbClr val="FFFFFF"/>
                </a:solidFill>
              </a:rPr>
              <a:t>ACCEPT </a:t>
            </a:r>
            <a:r>
              <a:rPr lang="en-US" sz="1200">
                <a:solidFill>
                  <a:srgbClr val="FFFFFF"/>
                </a:solidFill>
              </a:rP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r>
              <a:t/>
            </a:r>
            <a:endParaRPr b="1" i="0" sz="2800" u="none" cap="none" strike="noStrike">
              <a:solidFill>
                <a:srgbClr val="FFFFFF"/>
              </a:solidFill>
              <a:latin typeface="Arial"/>
              <a:ea typeface="Arial"/>
              <a:cs typeface="Arial"/>
              <a:sym typeface="Arial"/>
            </a:endParaRPr>
          </a:p>
        </p:txBody>
      </p:sp>
      <p:sp>
        <p:nvSpPr>
          <p:cNvPr id="720" name="Google Shape;720;p74"/>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21" name="Google Shape;721;p74"/>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22" name="Google Shape;722;p74"/>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WHY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pPr>
            <a:r>
              <a:rPr lang="en-US">
                <a:solidFill>
                  <a:srgbClr val="0B4060"/>
                </a:solidFill>
              </a:rPr>
              <a:t>Makes parents feel welcome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Encourages people to participate more, especially those who are shy</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Shows that you respect and value their responses and contributions as important</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pPr>
            <a:r>
              <a:rPr lang="en-US">
                <a:solidFill>
                  <a:srgbClr val="0B4060"/>
                </a:solidFill>
              </a:rPr>
              <a:t>Builds trust and a positive relationship between you and the parents</a:t>
            </a:r>
            <a:endParaRPr sz="1500">
              <a:solidFill>
                <a:srgbClr val="123D5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26" name="Shape 726"/>
        <p:cNvGrpSpPr/>
        <p:nvPr/>
      </p:nvGrpSpPr>
      <p:grpSpPr>
        <a:xfrm>
          <a:off x="0" y="0"/>
          <a:ext cx="0" cy="0"/>
          <a:chOff x="0" y="0"/>
          <a:chExt cx="0" cy="0"/>
        </a:xfrm>
      </p:grpSpPr>
      <p:sp>
        <p:nvSpPr>
          <p:cNvPr id="727" name="Google Shape;727;p7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EXPLORE</a:t>
            </a:r>
            <a:r>
              <a:rPr b="1" lang="en-US" sz="5000">
                <a:solidFill>
                  <a:schemeClr val="lt1"/>
                </a:solidFill>
              </a:rPr>
              <a:t>: Role Play </a:t>
            </a:r>
            <a:endParaRPr b="1" sz="5000">
              <a:solidFill>
                <a:schemeClr val="lt1"/>
              </a:solidFill>
            </a:endParaRPr>
          </a:p>
        </p:txBody>
      </p:sp>
      <p:pic>
        <p:nvPicPr>
          <p:cNvPr id="728" name="Google Shape;728;p7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32" name="Shape 732"/>
        <p:cNvGrpSpPr/>
        <p:nvPr/>
      </p:nvGrpSpPr>
      <p:grpSpPr>
        <a:xfrm>
          <a:off x="0" y="0"/>
          <a:ext cx="0" cy="0"/>
          <a:chOff x="0" y="0"/>
          <a:chExt cx="0" cy="0"/>
        </a:xfrm>
      </p:grpSpPr>
      <p:sp>
        <p:nvSpPr>
          <p:cNvPr id="733" name="Google Shape;733;p76"/>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EXPLORE: Pop Quiz </a:t>
            </a:r>
            <a:endParaRPr b="1" sz="5000">
              <a:solidFill>
                <a:schemeClr val="lt1"/>
              </a:solidFill>
            </a:endParaRPr>
          </a:p>
        </p:txBody>
      </p:sp>
      <p:pic>
        <p:nvPicPr>
          <p:cNvPr id="734" name="Google Shape;734;p76"/>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0" name="Google Shape;740;p7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741" name="Google Shape;741;p7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42" name="Google Shape;742;p77"/>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HOW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pPr>
            <a:r>
              <a:rPr lang="en-US">
                <a:solidFill>
                  <a:srgbClr val="0B4060"/>
                </a:solidFill>
              </a:rPr>
              <a:t>Ask Open-ended questions: Who, what, when, where, why, and how;</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Ask questions that elicit more details: Tell me more…. Can you be more specific? What do you mean?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Ask questions about the perspective of the girl, boy or teen as well as the parent;</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Ask questions about emotions of parents and boys, girls, or teens;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Ask about any challenges that they experience at home;</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500">
              <a:solidFill>
                <a:srgbClr val="123D5D"/>
              </a:solidFill>
            </a:endParaRPr>
          </a:p>
        </p:txBody>
      </p:sp>
      <p:sp>
        <p:nvSpPr>
          <p:cNvPr id="743" name="Google Shape;743;p7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4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EXPLORE </a:t>
            </a:r>
            <a:r>
              <a:rPr lang="en-US" sz="1200">
                <a:solidFill>
                  <a:srgbClr val="FFFFFF"/>
                </a:solidFill>
              </a:rP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r>
              <a:t/>
            </a:r>
            <a:endParaRPr b="0" i="0" sz="1500" u="none" cap="none" strike="noStrike">
              <a:solidFill>
                <a:srgbClr val="FFFFFF"/>
              </a:solidFill>
              <a:latin typeface="Arial"/>
              <a:ea typeface="Arial"/>
              <a:cs typeface="Arial"/>
              <a:sym typeface="Arial"/>
            </a:endParaRPr>
          </a:p>
        </p:txBody>
      </p:sp>
      <p:sp>
        <p:nvSpPr>
          <p:cNvPr id="744" name="Google Shape;744;p7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45" name="Google Shape;745;p7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8"/>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1" name="Google Shape;751;p78"/>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752" name="Google Shape;752;p7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53" name="Google Shape;753;p78"/>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WHY</a:t>
            </a:r>
            <a:r>
              <a:rPr b="1" lang="en-US" sz="1600">
                <a:solidFill>
                  <a:srgbClr val="DB3614"/>
                </a:solidFill>
              </a:rPr>
              <a:t>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pPr>
            <a:r>
              <a:rPr lang="en-US">
                <a:solidFill>
                  <a:srgbClr val="0B4060"/>
                </a:solidFill>
              </a:rPr>
              <a:t>Gets a more complete picture of what exactly happened at home or what a parent is thinking;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Helps parents describe their experience and see it from a different perspective;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Helps parents understand why they or their boys, girls, or teens responded in a specific situation;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Helps parents become more aware of the impact of their decisions and behaviours and think critically about their parenting;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pPr>
            <a:r>
              <a:rPr lang="en-US">
                <a:solidFill>
                  <a:srgbClr val="0B4060"/>
                </a:solidFill>
              </a:rPr>
              <a:t>Helps parents share their challenges, understand why the challenge occurred, and identify possible solutions to their challenges.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500">
              <a:solidFill>
                <a:srgbClr val="123D5D"/>
              </a:solidFill>
            </a:endParaRPr>
          </a:p>
        </p:txBody>
      </p:sp>
      <p:sp>
        <p:nvSpPr>
          <p:cNvPr id="754" name="Google Shape;754;p78"/>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sz="4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EXPLORE </a:t>
            </a:r>
            <a:r>
              <a:rPr lang="en-US" sz="1200">
                <a:solidFill>
                  <a:srgbClr val="FFFFFF"/>
                </a:solidFill>
              </a:rP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r>
              <a:t/>
            </a:r>
            <a:endParaRPr b="0" i="0" sz="1500" u="none" cap="none" strike="noStrike">
              <a:solidFill>
                <a:srgbClr val="FFFFFF"/>
              </a:solidFill>
              <a:latin typeface="Arial"/>
              <a:ea typeface="Arial"/>
              <a:cs typeface="Arial"/>
              <a:sym typeface="Arial"/>
            </a:endParaRPr>
          </a:p>
        </p:txBody>
      </p:sp>
      <p:sp>
        <p:nvSpPr>
          <p:cNvPr id="755" name="Google Shape;755;p78"/>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56" name="Google Shape;756;p78"/>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0" name="Shape 760"/>
        <p:cNvGrpSpPr/>
        <p:nvPr/>
      </p:nvGrpSpPr>
      <p:grpSpPr>
        <a:xfrm>
          <a:off x="0" y="0"/>
          <a:ext cx="0" cy="0"/>
          <a:chOff x="0" y="0"/>
          <a:chExt cx="0" cy="0"/>
        </a:xfrm>
      </p:grpSpPr>
      <p:sp>
        <p:nvSpPr>
          <p:cNvPr id="761" name="Google Shape;761;p7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CONNECT</a:t>
            </a:r>
            <a:r>
              <a:rPr b="1" lang="en-US" sz="5000">
                <a:solidFill>
                  <a:schemeClr val="lt1"/>
                </a:solidFill>
              </a:rPr>
              <a:t>: Role Play </a:t>
            </a:r>
            <a:endParaRPr b="1" sz="5000">
              <a:solidFill>
                <a:schemeClr val="lt1"/>
              </a:solidFill>
            </a:endParaRPr>
          </a:p>
        </p:txBody>
      </p:sp>
      <p:pic>
        <p:nvPicPr>
          <p:cNvPr id="762" name="Google Shape;762;p7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6" name="Shape 766"/>
        <p:cNvGrpSpPr/>
        <p:nvPr/>
      </p:nvGrpSpPr>
      <p:grpSpPr>
        <a:xfrm>
          <a:off x="0" y="0"/>
          <a:ext cx="0" cy="0"/>
          <a:chOff x="0" y="0"/>
          <a:chExt cx="0" cy="0"/>
        </a:xfrm>
      </p:grpSpPr>
      <p:sp>
        <p:nvSpPr>
          <p:cNvPr id="767" name="Google Shape;767;p8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CONNECT: Pop Quiz </a:t>
            </a:r>
            <a:endParaRPr b="1" sz="5000">
              <a:solidFill>
                <a:schemeClr val="lt1"/>
              </a:solidFill>
            </a:endParaRPr>
          </a:p>
        </p:txBody>
      </p:sp>
      <p:pic>
        <p:nvPicPr>
          <p:cNvPr id="768" name="Google Shape;768;p80"/>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4" name="Google Shape;774;p8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775" name="Google Shape;775;p8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76" name="Google Shape;776;p81"/>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HOW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pPr>
            <a:r>
              <a:rPr lang="en-US" sz="1500">
                <a:solidFill>
                  <a:srgbClr val="0B4060"/>
                </a:solidFill>
              </a:rPr>
              <a:t>Explore how their experience might relate to their lives or relationship with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Explore how their experience might relate to some of the principles or skills that they are learning during the programme;</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Explore why this might be important or beneficial to them as parents;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Explore why this might be important or beneficial to their children;</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900">
              <a:solidFill>
                <a:srgbClr val="123D5D"/>
              </a:solidFill>
            </a:endParaRPr>
          </a:p>
        </p:txBody>
      </p:sp>
      <p:sp>
        <p:nvSpPr>
          <p:cNvPr id="777" name="Google Shape;777;p8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r>
              <a:t/>
            </a:r>
            <a:endParaRPr b="1" sz="5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CONNECT </a:t>
            </a:r>
            <a:r>
              <a:rPr lang="en-US" sz="1200">
                <a:solidFill>
                  <a:srgbClr val="FFFFFF"/>
                </a:solidFill>
              </a:rP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r>
              <a:t/>
            </a:r>
            <a:endParaRPr b="0" i="0" sz="900" u="none" cap="none" strike="noStrike">
              <a:solidFill>
                <a:srgbClr val="FFFFFF"/>
              </a:solidFill>
              <a:latin typeface="Arial"/>
              <a:ea typeface="Arial"/>
              <a:cs typeface="Arial"/>
              <a:sym typeface="Arial"/>
            </a:endParaRPr>
          </a:p>
        </p:txBody>
      </p:sp>
      <p:sp>
        <p:nvSpPr>
          <p:cNvPr id="778" name="Google Shape;778;p8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79" name="Google Shape;779;p8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1" name="Google Shape;291;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latin typeface="Noto Sans"/>
                <a:ea typeface="Noto Sans"/>
                <a:cs typeface="Noto Sans"/>
                <a:sym typeface="Noto Sans"/>
              </a:rPr>
              <a:t>Reminders</a:t>
            </a:r>
            <a:endParaRPr b="1" sz="2400">
              <a:solidFill>
                <a:schemeClr val="lt1"/>
              </a:solidFill>
              <a:latin typeface="Delicious Handrawn"/>
              <a:ea typeface="Delicious Handrawn"/>
              <a:cs typeface="Delicious Handrawn"/>
              <a:sym typeface="Delicious Handrawn"/>
            </a:endParaRPr>
          </a:p>
        </p:txBody>
      </p:sp>
      <p:pic>
        <p:nvPicPr>
          <p:cNvPr id="292" name="Google Shape;292;p4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293" name="Google Shape;293;p4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4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Noto Sans"/>
                <a:ea typeface="Noto Sans"/>
                <a:cs typeface="Noto Sans"/>
                <a:sym typeface="Noto Sans"/>
              </a:rPr>
              <a:t>Use </a:t>
            </a:r>
            <a:r>
              <a:rPr b="1" lang="en-US" sz="1800">
                <a:latin typeface="Noto Sans"/>
                <a:ea typeface="Noto Sans"/>
                <a:cs typeface="Noto Sans"/>
                <a:sym typeface="Noto Sans"/>
              </a:rPr>
              <a:t>Chat </a:t>
            </a:r>
            <a:r>
              <a:rPr lang="en-US" sz="1800">
                <a:latin typeface="Noto Sans"/>
                <a:ea typeface="Noto Sans"/>
                <a:cs typeface="Noto Sans"/>
                <a:sym typeface="Noto Sans"/>
              </a:rPr>
              <a:t>to respond to the questions asked by the trainer </a:t>
            </a:r>
            <a:endParaRPr sz="1800">
              <a:latin typeface="Noto Sans"/>
              <a:ea typeface="Noto Sans"/>
              <a:cs typeface="Noto Sans"/>
              <a:sym typeface="Noto Sans"/>
            </a:endParaRPr>
          </a:p>
        </p:txBody>
      </p:sp>
      <p:cxnSp>
        <p:nvCxnSpPr>
          <p:cNvPr id="295" name="Google Shape;295;p46"/>
          <p:cNvCxnSpPr>
            <a:endCxn id="294"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296" name="Google Shape;296;p4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Noto Sans"/>
                <a:ea typeface="Noto Sans"/>
                <a:cs typeface="Noto Sans"/>
                <a:sym typeface="Noto Sans"/>
              </a:rPr>
              <a:t>In the </a:t>
            </a:r>
            <a:r>
              <a:rPr b="1" lang="en-US" sz="1800">
                <a:latin typeface="Noto Sans"/>
                <a:ea typeface="Noto Sans"/>
                <a:cs typeface="Noto Sans"/>
                <a:sym typeface="Noto Sans"/>
              </a:rPr>
              <a:t>Q&amp;A </a:t>
            </a:r>
            <a:r>
              <a:rPr lang="en-US" sz="1800">
                <a:latin typeface="Noto Sans"/>
                <a:ea typeface="Noto Sans"/>
                <a:cs typeface="Noto Sans"/>
                <a:sym typeface="Noto Sans"/>
              </a:rPr>
              <a:t>box, type the questions you would like to ask the trainer about the Crianza con Conciencia+</a:t>
            </a:r>
            <a:endParaRPr sz="1800">
              <a:latin typeface="Noto Sans"/>
              <a:ea typeface="Noto Sans"/>
              <a:cs typeface="Noto Sans"/>
              <a:sym typeface="Noto Sans"/>
            </a:endParaRPr>
          </a:p>
        </p:txBody>
      </p:sp>
      <p:cxnSp>
        <p:nvCxnSpPr>
          <p:cNvPr id="297" name="Google Shape;297;p46"/>
          <p:cNvCxnSpPr>
            <a:endCxn id="296"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5" name="Google Shape;785;p8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786" name="Google Shape;786;p8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87" name="Google Shape;787;p82"/>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WHY</a:t>
            </a:r>
            <a:r>
              <a:rPr b="1" lang="en-US" sz="1600">
                <a:solidFill>
                  <a:srgbClr val="DB3614"/>
                </a:solidFill>
              </a:rPr>
              <a:t>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pPr>
            <a:r>
              <a:rPr lang="en-US" sz="1500">
                <a:solidFill>
                  <a:srgbClr val="0B4060"/>
                </a:solidFill>
              </a:rPr>
              <a:t>Helps parents understand the reasons why they might want to try using a specific skill in their own words;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Helps parents understand the benefits to themselves and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Strengthens buy-in or acceptance of a specific parenting skill.</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r>
              <a:t/>
            </a:r>
            <a:endParaRPr sz="1900">
              <a:solidFill>
                <a:srgbClr val="123D5D"/>
              </a:solidFill>
            </a:endParaRPr>
          </a:p>
        </p:txBody>
      </p:sp>
      <p:sp>
        <p:nvSpPr>
          <p:cNvPr id="788" name="Google Shape;788;p82"/>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r>
              <a:t/>
            </a:r>
            <a:endParaRPr b="1" sz="500">
              <a:solidFill>
                <a:srgbClr val="FFFFFF"/>
              </a:solidFill>
            </a:endParaRPr>
          </a:p>
          <a:p>
            <a:pPr indent="0" lvl="0" marL="133350" marR="0" rtl="0" algn="l">
              <a:lnSpc>
                <a:spcPct val="100000"/>
              </a:lnSpc>
              <a:spcBef>
                <a:spcPts val="1000"/>
              </a:spcBef>
              <a:spcAft>
                <a:spcPts val="0"/>
              </a:spcAft>
              <a:buNone/>
            </a:pPr>
            <a:r>
              <a:rPr b="1" lang="en-US" sz="1200">
                <a:solidFill>
                  <a:srgbClr val="FFFFFF"/>
                </a:solidFill>
              </a:rPr>
              <a:t>CONNECT </a:t>
            </a:r>
            <a:r>
              <a:rPr lang="en-US" sz="1200">
                <a:solidFill>
                  <a:srgbClr val="FFFFFF"/>
                </a:solidFill>
              </a:rP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r>
              <a:t/>
            </a:r>
            <a:endParaRPr b="0" i="0" sz="900" u="none" cap="none" strike="noStrike">
              <a:solidFill>
                <a:srgbClr val="FFFFFF"/>
              </a:solidFill>
              <a:latin typeface="Arial"/>
              <a:ea typeface="Arial"/>
              <a:cs typeface="Arial"/>
              <a:sym typeface="Arial"/>
            </a:endParaRPr>
          </a:p>
        </p:txBody>
      </p:sp>
      <p:sp>
        <p:nvSpPr>
          <p:cNvPr id="789" name="Google Shape;789;p82"/>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90" name="Google Shape;790;p82"/>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6" name="Google Shape;796;p8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A-E-C-P</a:t>
            </a:r>
            <a:endParaRPr b="1" i="0" sz="1400" u="none" cap="none" strike="noStrike">
              <a:solidFill>
                <a:srgbClr val="000000"/>
              </a:solidFill>
            </a:endParaRPr>
          </a:p>
        </p:txBody>
      </p:sp>
      <p:pic>
        <p:nvPicPr>
          <p:cNvPr id="797" name="Google Shape;797;p8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98" name="Google Shape;798;p83"/>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DB3614"/>
                </a:solidFill>
              </a:rPr>
              <a:t>PRACTICE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D3959"/>
              </a:solidFill>
            </a:endParaRPr>
          </a:p>
          <a:p>
            <a:pPr indent="0" lvl="0" marL="0" rtl="0" algn="just">
              <a:lnSpc>
                <a:spcPct val="115000"/>
              </a:lnSpc>
              <a:spcBef>
                <a:spcPts val="0"/>
              </a:spcBef>
              <a:spcAft>
                <a:spcPts val="0"/>
              </a:spcAft>
              <a:buNone/>
            </a:pPr>
            <a:r>
              <a:rPr lang="en-US" sz="1500">
                <a:solidFill>
                  <a:srgbClr val="0B4060"/>
                </a:solidFill>
              </a:rPr>
              <a:t>Home activities in the Crianza con Conciencia chatbot encourage parents to practice parenting skills daily.</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It builds confidence in applying new skills;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pPr>
            <a:r>
              <a:rPr lang="en-US" sz="1500">
                <a:solidFill>
                  <a:srgbClr val="0B4060"/>
                </a:solidFill>
              </a:rPr>
              <a:t>It allows parents to rehearse new skills with the support and guidance of facilitators;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pPr>
            <a:r>
              <a:rPr lang="en-US" sz="1500">
                <a:solidFill>
                  <a:srgbClr val="0B4060"/>
                </a:solidFill>
              </a:rPr>
              <a:t>It strengthens buy-in or acceptance of a specific parenting skill.</a:t>
            </a:r>
            <a:endParaRPr sz="1900">
              <a:solidFill>
                <a:srgbClr val="123D5D"/>
              </a:solidFill>
            </a:endParaRPr>
          </a:p>
        </p:txBody>
      </p:sp>
      <p:sp>
        <p:nvSpPr>
          <p:cNvPr id="799" name="Google Shape;799;p83"/>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t/>
            </a: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t/>
            </a: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r>
              <a:rPr b="1" lang="en-US" sz="1200">
                <a:solidFill>
                  <a:srgbClr val="FFFFFF"/>
                </a:solidFill>
                <a:latin typeface="Roboto"/>
                <a:ea typeface="Roboto"/>
                <a:cs typeface="Roboto"/>
                <a:sym typeface="Roboto"/>
              </a:rPr>
              <a:t>PRACTICE </a:t>
            </a:r>
            <a:r>
              <a:rPr lang="en-US" sz="1200">
                <a:solidFill>
                  <a:srgbClr val="FFFFFF"/>
                </a:solidFill>
                <a:latin typeface="Roboto"/>
                <a:ea typeface="Roboto"/>
                <a:cs typeface="Roboto"/>
                <a:sym typeface="Roboto"/>
              </a:rPr>
              <a:t>the new positive parenting skills at home. </a:t>
            </a:r>
            <a:endParaRPr i="0" sz="900" u="none" cap="none" strike="noStrike">
              <a:solidFill>
                <a:srgbClr val="FFFFFF"/>
              </a:solidFill>
              <a:latin typeface="Roboto"/>
              <a:ea typeface="Roboto"/>
              <a:cs typeface="Roboto"/>
              <a:sym typeface="Roboto"/>
            </a:endParaRPr>
          </a:p>
        </p:txBody>
      </p:sp>
      <p:sp>
        <p:nvSpPr>
          <p:cNvPr id="800" name="Google Shape;800;p83"/>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01" name="Google Shape;801;p83"/>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802" name="Google Shape;802;p83"/>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Share in the chat how will you PRACTICE the facilitation skills for Crianza con </a:t>
            </a:r>
            <a:r>
              <a:rPr i="1" lang="en-US"/>
              <a:t>Conciencia</a:t>
            </a:r>
            <a:endParaRPr i="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06" name="Shape 806"/>
        <p:cNvGrpSpPr/>
        <p:nvPr/>
      </p:nvGrpSpPr>
      <p:grpSpPr>
        <a:xfrm>
          <a:off x="0" y="0"/>
          <a:ext cx="0" cy="0"/>
          <a:chOff x="0" y="0"/>
          <a:chExt cx="0" cy="0"/>
        </a:xfrm>
      </p:grpSpPr>
      <p:sp>
        <p:nvSpPr>
          <p:cNvPr id="807" name="Google Shape;807;p8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PRACTISE: Role Play </a:t>
            </a:r>
            <a:endParaRPr b="1" sz="5000">
              <a:solidFill>
                <a:schemeClr val="lt1"/>
              </a:solidFill>
            </a:endParaRPr>
          </a:p>
        </p:txBody>
      </p:sp>
      <p:pic>
        <p:nvPicPr>
          <p:cNvPr id="808" name="Google Shape;808;p84"/>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12" name="Shape 812"/>
        <p:cNvGrpSpPr/>
        <p:nvPr/>
      </p:nvGrpSpPr>
      <p:grpSpPr>
        <a:xfrm>
          <a:off x="0" y="0"/>
          <a:ext cx="0" cy="0"/>
          <a:chOff x="0" y="0"/>
          <a:chExt cx="0" cy="0"/>
        </a:xfrm>
      </p:grpSpPr>
      <p:sp>
        <p:nvSpPr>
          <p:cNvPr id="813" name="Google Shape;813;p8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Let’s get moving! </a:t>
            </a:r>
            <a:br>
              <a:rPr b="1" lang="en-US" sz="5000">
                <a:solidFill>
                  <a:schemeClr val="lt1"/>
                </a:solidFill>
              </a:rPr>
            </a:br>
            <a:endParaRPr b="1" sz="5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817" name="Shape 817"/>
        <p:cNvGrpSpPr/>
        <p:nvPr/>
      </p:nvGrpSpPr>
      <p:grpSpPr>
        <a:xfrm>
          <a:off x="0" y="0"/>
          <a:ext cx="0" cy="0"/>
          <a:chOff x="0" y="0"/>
          <a:chExt cx="0" cy="0"/>
        </a:xfrm>
      </p:grpSpPr>
      <p:sp>
        <p:nvSpPr>
          <p:cNvPr id="818" name="Google Shape;818;p8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3: Live Demo of the Onboarding Session</a:t>
            </a:r>
            <a:endParaRPr b="1" sz="50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822" name="Shape 822"/>
        <p:cNvGrpSpPr/>
        <p:nvPr/>
      </p:nvGrpSpPr>
      <p:grpSpPr>
        <a:xfrm>
          <a:off x="0" y="0"/>
          <a:ext cx="0" cy="0"/>
          <a:chOff x="0" y="0"/>
          <a:chExt cx="0" cy="0"/>
        </a:xfrm>
      </p:grpSpPr>
      <p:pic>
        <p:nvPicPr>
          <p:cNvPr id="823" name="Google Shape;823;p87"/>
          <p:cNvPicPr preferRelativeResize="0"/>
          <p:nvPr/>
        </p:nvPicPr>
        <p:blipFill>
          <a:blip r:embed="rId3">
            <a:alphaModFix/>
          </a:blip>
          <a:stretch>
            <a:fillRect/>
          </a:stretch>
        </p:blipFill>
        <p:spPr>
          <a:xfrm>
            <a:off x="3360500" y="877575"/>
            <a:ext cx="2215375" cy="2215375"/>
          </a:xfrm>
          <a:prstGeom prst="rect">
            <a:avLst/>
          </a:prstGeom>
          <a:noFill/>
          <a:ln>
            <a:noFill/>
          </a:ln>
        </p:spPr>
      </p:pic>
      <p:sp>
        <p:nvSpPr>
          <p:cNvPr id="824" name="Google Shape;824;p87"/>
          <p:cNvSpPr txBox="1"/>
          <p:nvPr/>
        </p:nvSpPr>
        <p:spPr>
          <a:xfrm>
            <a:off x="1941138" y="3392625"/>
            <a:ext cx="5261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latin typeface="Delicious Handrawn"/>
                <a:ea typeface="Delicious Handrawn"/>
                <a:cs typeface="Delicious Handrawn"/>
                <a:sym typeface="Delicious Handrawn"/>
              </a:rPr>
              <a:t>Role switch to being parents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8"/>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0" name="Google Shape;830;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Live Demo of Onboarding Session</a:t>
            </a:r>
            <a:endParaRPr b="0" i="0" sz="1400" u="none" cap="none" strike="noStrike">
              <a:solidFill>
                <a:srgbClr val="000000"/>
              </a:solidFill>
              <a:latin typeface="Arial"/>
              <a:ea typeface="Arial"/>
              <a:cs typeface="Arial"/>
              <a:sym typeface="Arial"/>
            </a:endParaRPr>
          </a:p>
        </p:txBody>
      </p:sp>
      <p:sp>
        <p:nvSpPr>
          <p:cNvPr id="831" name="Google Shape;831;p88"/>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lang="en-US" sz="1700">
                <a:solidFill>
                  <a:srgbClr val="DB3514"/>
                </a:solidFill>
              </a:rPr>
              <a:t>What are the objectives of the onboarding session?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pPr>
            <a:r>
              <a:rPr lang="en-US" sz="1500">
                <a:solidFill>
                  <a:srgbClr val="113D5C"/>
                </a:solidFill>
                <a:latin typeface="Noto Sans"/>
                <a:ea typeface="Noto Sans"/>
                <a:cs typeface="Noto Sans"/>
                <a:sym typeface="Noto Sans"/>
              </a:rPr>
              <a:t>Parents learn about the lessons and structure of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pPr>
            <a:r>
              <a:rPr lang="en-US" sz="1500">
                <a:solidFill>
                  <a:srgbClr val="113D5C"/>
                </a:solidFill>
                <a:latin typeface="Noto Sans"/>
                <a:ea typeface="Noto Sans"/>
                <a:cs typeface="Noto Sans"/>
                <a:sym typeface="Noto Sans"/>
              </a:rPr>
              <a:t>Participants have basic phone use skills to access all relevant Crianza con Conciencia+ content and participate in the WhatsApp support groups.</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pPr>
            <a:r>
              <a:rPr lang="en-US" sz="1500">
                <a:solidFill>
                  <a:srgbClr val="113D5C"/>
                </a:solidFill>
                <a:latin typeface="Noto Sans"/>
                <a:ea typeface="Noto Sans"/>
                <a:cs typeface="Noto Sans"/>
                <a:sym typeface="Noto Sans"/>
              </a:rPr>
              <a:t>Participants lay the foundation for working together well during WhatsApp support groups.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pPr>
            <a:r>
              <a:rPr lang="en-US" sz="1500">
                <a:solidFill>
                  <a:srgbClr val="113D5C"/>
                </a:solidFill>
                <a:latin typeface="Noto Sans"/>
                <a:ea typeface="Noto Sans"/>
                <a:cs typeface="Noto Sans"/>
                <a:sym typeface="Noto Sans"/>
              </a:rPr>
              <a:t>Parents are onboarded onto the Crianza con Conciencia+ chatbot and complete the onboarding and welcome flow. </a:t>
            </a:r>
            <a:endParaRPr sz="1900">
              <a:solidFill>
                <a:schemeClr val="accent5"/>
              </a:solidFill>
              <a:latin typeface="Noto Sans"/>
              <a:ea typeface="Noto Sans"/>
              <a:cs typeface="Noto Sans"/>
              <a:sym typeface="No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aphicFrame>
        <p:nvGraphicFramePr>
          <p:cNvPr id="836" name="Google Shape;836;p89"/>
          <p:cNvGraphicFramePr/>
          <p:nvPr/>
        </p:nvGraphicFramePr>
        <p:xfrm>
          <a:off x="143113" y="75900"/>
          <a:ext cx="3000000" cy="3000000"/>
        </p:xfrm>
        <a:graphic>
          <a:graphicData uri="http://schemas.openxmlformats.org/drawingml/2006/table">
            <a:tbl>
              <a:tblPr bandCol="1" bandRow="1">
                <a:noFill/>
                <a:tableStyleId>{31DC0F98-B191-489F-A54A-C2740581BDAE}</a:tableStyleId>
              </a:tblPr>
              <a:tblGrid>
                <a:gridCol w="1803300"/>
                <a:gridCol w="5757950"/>
                <a:gridCol w="1296525"/>
              </a:tblGrid>
              <a:tr h="364400">
                <a:tc gridSpan="3">
                  <a:txBody>
                    <a:bodyPr/>
                    <a:lstStyle/>
                    <a:p>
                      <a:pPr indent="0" lvl="0" marL="0" marR="18675" rtl="0" algn="ctr">
                        <a:lnSpc>
                          <a:spcPct val="115000"/>
                        </a:lnSpc>
                        <a:spcBef>
                          <a:spcPts val="0"/>
                        </a:spcBef>
                        <a:spcAft>
                          <a:spcPts val="0"/>
                        </a:spcAft>
                        <a:buNone/>
                      </a:pPr>
                      <a:r>
                        <a:rPr b="1" lang="en-US" sz="1200">
                          <a:solidFill>
                            <a:srgbClr val="FFFFFF"/>
                          </a:solidFill>
                          <a:latin typeface="Noto Sans"/>
                          <a:ea typeface="Noto Sans"/>
                          <a:cs typeface="Noto Sans"/>
                          <a:sym typeface="Noto Sans"/>
                        </a:rPr>
                        <a:t>Session Agenda</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632550">
                <a:tc rowSpan="2">
                  <a:txBody>
                    <a:bodyPr/>
                    <a:lstStyle/>
                    <a:p>
                      <a:pPr indent="0" lvl="0" marL="0" marR="18675" rtl="0" algn="l">
                        <a:lnSpc>
                          <a:spcPct val="90000"/>
                        </a:lnSpc>
                        <a:spcBef>
                          <a:spcPts val="0"/>
                        </a:spcBef>
                        <a:spcAft>
                          <a:spcPts val="0"/>
                        </a:spcAft>
                        <a:buNone/>
                      </a:pPr>
                      <a:r>
                        <a:rPr lang="en-US" sz="1200" u="sng">
                          <a:solidFill>
                            <a:srgbClr val="1155CC"/>
                          </a:solidFill>
                          <a:latin typeface="Noto Sans"/>
                          <a:ea typeface="Noto Sans"/>
                          <a:cs typeface="Noto Sans"/>
                          <a:sym typeface="Noto Sans"/>
                          <a:hlinkClick r:id="rId3">
                            <a:extLst>
                              <a:ext uri="{A12FA001-AC4F-418D-AE19-62706E023703}">
                                <ahyp:hlinkClr val="tx"/>
                              </a:ext>
                            </a:extLst>
                          </a:hlinkClick>
                        </a:rPr>
                        <a:t>Welcome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r>
                        <a:t/>
                      </a: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Introductions</a:t>
                      </a:r>
                      <a:endParaRPr sz="1200">
                        <a:solidFill>
                          <a:srgbClr val="113D5C"/>
                        </a:solidFill>
                        <a:latin typeface="Noto Sans"/>
                        <a:ea typeface="Noto Sans"/>
                        <a:cs typeface="Noto Sans"/>
                        <a:sym typeface="Noto Sans"/>
                      </a:endParaRPr>
                    </a:p>
                    <a:p>
                      <a:pPr indent="-231140" lvl="0" marL="200025" marR="18675" rtl="0" algn="l">
                        <a:lnSpc>
                          <a:spcPct val="90000"/>
                        </a:lnSpc>
                        <a:spcBef>
                          <a:spcPts val="100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Getting to Know Each Other</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pPr>
                      <a:r>
                        <a:rPr b="1" lang="en-US" sz="1200">
                          <a:solidFill>
                            <a:srgbClr val="113D5C"/>
                          </a:solidFill>
                          <a:latin typeface="Noto Sans"/>
                          <a:ea typeface="Noto Sans"/>
                          <a:cs typeface="Noto Sans"/>
                          <a:sym typeface="Noto Sans"/>
                        </a:rP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r>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57525">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Overview Of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1632925">
                <a:tc>
                  <a:txBody>
                    <a:bodyPr/>
                    <a:lstStyle/>
                    <a:p>
                      <a:pPr indent="0" lvl="0" marL="0" marR="18675" rtl="0" algn="l">
                        <a:lnSpc>
                          <a:spcPct val="90000"/>
                        </a:lnSpc>
                        <a:spcBef>
                          <a:spcPts val="0"/>
                        </a:spcBef>
                        <a:spcAft>
                          <a:spcPts val="0"/>
                        </a:spcAft>
                        <a:buNone/>
                      </a:pPr>
                      <a:r>
                        <a:rPr lang="en-US" sz="1200" u="sng">
                          <a:solidFill>
                            <a:srgbClr val="1155CC"/>
                          </a:solidFill>
                          <a:latin typeface="Noto Sans"/>
                          <a:ea typeface="Noto Sans"/>
                          <a:cs typeface="Noto Sans"/>
                          <a:sym typeface="Noto Sans"/>
                          <a:hlinkClick r:id="rId4">
                            <a:extLst>
                              <a:ext uri="{A12FA001-AC4F-418D-AE19-62706E023703}">
                                <ahyp:hlinkClr val="tx"/>
                              </a:ext>
                            </a:extLst>
                          </a:hlinkClick>
                        </a:rPr>
                        <a:t>Getting Started with Crianza con Conciencia+</a:t>
                      </a:r>
                      <a:r>
                        <a:rPr lang="en-US" sz="1200" u="sng">
                          <a:solidFill>
                            <a:srgbClr val="1155CC"/>
                          </a:solidFill>
                          <a:latin typeface="Noto Sans"/>
                          <a:ea typeface="Noto Sans"/>
                          <a:cs typeface="Noto Sans"/>
                          <a:sym typeface="Noto Sans"/>
                        </a:rPr>
                        <a:t> chatbot</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r>
                        <a:t/>
                      </a: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Introduction to Phone Use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Crianza con Conciencia+ chatbot onboarding</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First parenting skill: self-care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Walk through the first lesson of Crianza con Conciencia+ chatbot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Resolving Challenges with Crianza con Conciencia+ chatbot</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pPr>
                      <a:r>
                        <a:rPr b="1" lang="en-US" sz="1200">
                          <a:solidFill>
                            <a:srgbClr val="113D5C"/>
                          </a:solidFill>
                          <a:latin typeface="Noto Sans"/>
                          <a:ea typeface="Noto Sans"/>
                          <a:cs typeface="Noto Sans"/>
                          <a:sym typeface="Noto Sans"/>
                        </a:rPr>
                        <a:t>65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632925">
                <a:tc>
                  <a:txBody>
                    <a:bodyPr/>
                    <a:lstStyle/>
                    <a:p>
                      <a:pPr indent="0" lvl="0" marL="0" marR="18675" rtl="0" algn="l">
                        <a:lnSpc>
                          <a:spcPct val="90000"/>
                        </a:lnSpc>
                        <a:spcBef>
                          <a:spcPts val="0"/>
                        </a:spcBef>
                        <a:spcAft>
                          <a:spcPts val="0"/>
                        </a:spcAft>
                        <a:buNone/>
                      </a:pPr>
                      <a:r>
                        <a:rPr lang="en-US" sz="1200" u="sng">
                          <a:solidFill>
                            <a:srgbClr val="1155CC"/>
                          </a:solidFill>
                          <a:latin typeface="Noto Sans"/>
                          <a:ea typeface="Noto Sans"/>
                          <a:cs typeface="Noto Sans"/>
                          <a:sym typeface="Noto Sans"/>
                          <a:hlinkClick r:id="rId5">
                            <a:extLst>
                              <a:ext uri="{A12FA001-AC4F-418D-AE19-62706E023703}">
                                <ahyp:hlinkClr val="tx"/>
                              </a:ext>
                            </a:extLst>
                          </a:hlinkClick>
                        </a:rPr>
                        <a:t>Moving forward</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r>
                        <a:t/>
                      </a: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Setting up Ground Rules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Facilitator’s Role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Questions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Connecting Formando Conciencia+ and Parent ID</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pPr>
                      <a:r>
                        <a:rPr lang="en-US" sz="1200">
                          <a:solidFill>
                            <a:srgbClr val="113D5C"/>
                          </a:solidFill>
                          <a:latin typeface="Noto Sans"/>
                          <a:ea typeface="Noto Sans"/>
                          <a:cs typeface="Noto Sans"/>
                          <a:sym typeface="Noto Sans"/>
                        </a:rPr>
                        <a:t>Closing Activity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pPr>
                      <a:r>
                        <a:rPr b="1" lang="en-US" sz="1200">
                          <a:solidFill>
                            <a:srgbClr val="113D5C"/>
                          </a:solidFill>
                          <a:latin typeface="Noto Sans"/>
                          <a:ea typeface="Noto Sans"/>
                          <a:cs typeface="Noto Sans"/>
                          <a:sym typeface="Noto Sans"/>
                        </a:rPr>
                        <a:t>40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0"/>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2" name="Google Shape;842;p90"/>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300" u="none" cap="none" strike="noStrike">
                <a:solidFill>
                  <a:schemeClr val="lt1"/>
                </a:solidFill>
                <a:latin typeface="Arial"/>
                <a:ea typeface="Arial"/>
                <a:cs typeface="Arial"/>
                <a:sym typeface="Arial"/>
              </a:rPr>
              <a:t>Getting started in WhatsApp automated chat</a:t>
            </a:r>
            <a:endParaRPr b="0" i="0" sz="1300" u="none" cap="none" strike="noStrike">
              <a:solidFill>
                <a:srgbClr val="000000"/>
              </a:solidFill>
              <a:latin typeface="Arial"/>
              <a:ea typeface="Arial"/>
              <a:cs typeface="Arial"/>
              <a:sym typeface="Arial"/>
            </a:endParaRPr>
          </a:p>
        </p:txBody>
      </p:sp>
      <p:sp>
        <p:nvSpPr>
          <p:cNvPr id="843" name="Google Shape;843;p90"/>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800">
                <a:solidFill>
                  <a:srgbClr val="00969B"/>
                </a:solidFill>
              </a:rPr>
              <a:t>P</a:t>
            </a:r>
            <a:r>
              <a:rPr b="1" i="0" lang="en-US" sz="1800" u="none" cap="none" strike="noStrike">
                <a:solidFill>
                  <a:srgbClr val="00969B"/>
                </a:solidFill>
                <a:latin typeface="Arial"/>
                <a:ea typeface="Arial"/>
                <a:cs typeface="Arial"/>
                <a:sym typeface="Arial"/>
              </a:rPr>
              <a:t>hone use</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Switch on and off the phone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Phone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WhatsApp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Phone charging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Data bundle</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Internal phone storage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pPr>
            <a:r>
              <a:rPr lang="en-US" sz="1700">
                <a:solidFill>
                  <a:srgbClr val="123D5D"/>
                </a:solidFill>
              </a:rPr>
              <a:t>Digital awareness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pPr>
            <a:r>
              <a:rPr lang="en-US" sz="1700">
                <a:solidFill>
                  <a:srgbClr val="123D5D"/>
                </a:solidFill>
              </a:rPr>
              <a:t>Prevent damage to the phone</a:t>
            </a:r>
            <a:endParaRPr sz="1700">
              <a:solidFill>
                <a:srgbClr val="123D5D"/>
              </a:solidFill>
            </a:endParaRPr>
          </a:p>
        </p:txBody>
      </p:sp>
      <p:pic>
        <p:nvPicPr>
          <p:cNvPr id="844" name="Google Shape;844;p90"/>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1"/>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0" name="Google Shape;850;p9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800">
                <a:solidFill>
                  <a:schemeClr val="lt1"/>
                </a:solidFill>
              </a:rPr>
              <a:t>Aspectos básicos del Uso del Teléfono </a:t>
            </a:r>
            <a:endParaRPr b="0" i="0" sz="1200" u="none" cap="none" strike="noStrike">
              <a:solidFill>
                <a:schemeClr val="lt1"/>
              </a:solidFill>
              <a:latin typeface="Arial"/>
              <a:ea typeface="Arial"/>
              <a:cs typeface="Arial"/>
              <a:sym typeface="Arial"/>
            </a:endParaRPr>
          </a:p>
        </p:txBody>
      </p:sp>
      <p:pic>
        <p:nvPicPr>
          <p:cNvPr id="851" name="Google Shape;851;p91"/>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b="18929" l="-15394" r="-11621" t="0"/>
          <a:stretch/>
        </p:blipFill>
        <p:spPr>
          <a:xfrm>
            <a:off x="741213" y="1074350"/>
            <a:ext cx="2031300" cy="2147100"/>
          </a:xfrm>
          <a:prstGeom prst="ellipse">
            <a:avLst/>
          </a:prstGeom>
          <a:noFill/>
          <a:ln>
            <a:noFill/>
          </a:ln>
        </p:spPr>
      </p:pic>
      <p:sp>
        <p:nvSpPr>
          <p:cNvPr id="303" name="Google Shape;303;p47"/>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4" name="Google Shape;304;p47"/>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pPr>
            <a:r>
              <a:rPr b="1" lang="en-US" sz="4500">
                <a:solidFill>
                  <a:schemeClr val="lt1"/>
                </a:solidFill>
                <a:latin typeface="Delicious Handrawn"/>
                <a:ea typeface="Delicious Handrawn"/>
                <a:cs typeface="Delicious Handrawn"/>
                <a:sym typeface="Delicious Handrawn"/>
              </a:rPr>
              <a:t>MEET THE TEAM</a:t>
            </a:r>
            <a:endParaRPr b="1" i="0" sz="4500" u="none" cap="none" strike="noStrike">
              <a:solidFill>
                <a:schemeClr val="lt1"/>
              </a:solidFill>
              <a:latin typeface="Delicious Handrawn"/>
              <a:ea typeface="Delicious Handrawn"/>
              <a:cs typeface="Delicious Handrawn"/>
              <a:sym typeface="Delicious Handrawn"/>
            </a:endParaRPr>
          </a:p>
        </p:txBody>
      </p:sp>
      <p:pic>
        <p:nvPicPr>
          <p:cNvPr id="305" name="Google Shape;305;p47"/>
          <p:cNvPicPr preferRelativeResize="0"/>
          <p:nvPr/>
        </p:nvPicPr>
        <p:blipFill rotWithShape="1">
          <a:blip r:embed="rId4">
            <a:alphaModFix/>
          </a:blip>
          <a:srcRect b="0" l="6657" r="6657" t="0"/>
          <a:stretch/>
        </p:blipFill>
        <p:spPr>
          <a:xfrm>
            <a:off x="3556350" y="1074350"/>
            <a:ext cx="2031300" cy="2147100"/>
          </a:xfrm>
          <a:prstGeom prst="ellipse">
            <a:avLst/>
          </a:prstGeom>
          <a:noFill/>
          <a:ln>
            <a:noFill/>
          </a:ln>
        </p:spPr>
      </p:pic>
      <p:pic>
        <p:nvPicPr>
          <p:cNvPr id="306" name="Google Shape;306;p47"/>
          <p:cNvPicPr preferRelativeResize="0"/>
          <p:nvPr/>
        </p:nvPicPr>
        <p:blipFill rotWithShape="1">
          <a:blip r:embed="rId5">
            <a:alphaModFix/>
          </a:blip>
          <a:srcRect b="21734" l="41400" r="3102" t="0"/>
          <a:stretch/>
        </p:blipFill>
        <p:spPr>
          <a:xfrm>
            <a:off x="6371488" y="1074350"/>
            <a:ext cx="2031300" cy="2147100"/>
          </a:xfrm>
          <a:prstGeom prst="ellipse">
            <a:avLst/>
          </a:prstGeom>
          <a:noFill/>
          <a:ln>
            <a:noFill/>
          </a:ln>
        </p:spPr>
      </p:pic>
      <p:sp>
        <p:nvSpPr>
          <p:cNvPr id="307" name="Google Shape;307;p47"/>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Noto Sans"/>
                <a:ea typeface="Noto Sans"/>
                <a:cs typeface="Noto Sans"/>
                <a:sym typeface="Noto Sans"/>
              </a:rPr>
              <a:t>Nancy Amador Buenabad</a:t>
            </a:r>
            <a:endParaRPr b="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pPr>
            <a:r>
              <a:rPr i="1" lang="en-US">
                <a:solidFill>
                  <a:schemeClr val="lt1"/>
                </a:solidFill>
                <a:latin typeface="Noto Sans"/>
                <a:ea typeface="Noto Sans"/>
                <a:cs typeface="Noto Sans"/>
                <a:sym typeface="Noto Sans"/>
              </a:rP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pPr>
            <a:r>
              <a:rPr i="1" lang="en-US">
                <a:solidFill>
                  <a:schemeClr val="lt1"/>
                </a:solidFill>
                <a:latin typeface="Noto Sans"/>
                <a:ea typeface="Noto Sans"/>
                <a:cs typeface="Noto Sans"/>
                <a:sym typeface="Noto Sans"/>
              </a:rPr>
              <a:t>Crianza con Conciencia+</a:t>
            </a:r>
            <a:endParaRPr i="1">
              <a:solidFill>
                <a:schemeClr val="lt1"/>
              </a:solidFill>
              <a:latin typeface="Noto Sans"/>
              <a:ea typeface="Noto Sans"/>
              <a:cs typeface="Noto Sans"/>
              <a:sym typeface="Noto Sans"/>
            </a:endParaRPr>
          </a:p>
        </p:txBody>
      </p:sp>
      <p:sp>
        <p:nvSpPr>
          <p:cNvPr id="308" name="Google Shape;308;p47"/>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Noto Sans"/>
                <a:ea typeface="Noto Sans"/>
                <a:cs typeface="Noto Sans"/>
                <a:sym typeface="Noto Sans"/>
              </a:rPr>
              <a:t>Guadalupe Ramírez Martínez</a:t>
            </a:r>
            <a:endParaRPr b="1">
              <a:solidFill>
                <a:schemeClr val="lt1"/>
              </a:solidFill>
              <a:latin typeface="Noto Sans"/>
              <a:ea typeface="Noto Sans"/>
              <a:cs typeface="Noto Sans"/>
              <a:sym typeface="Noto Sans"/>
            </a:endParaRPr>
          </a:p>
          <a:p>
            <a:pPr indent="0" lvl="0" marL="0" rtl="0" algn="ctr">
              <a:spcBef>
                <a:spcPts val="0"/>
              </a:spcBef>
              <a:spcAft>
                <a:spcPts val="0"/>
              </a:spcAft>
              <a:buNone/>
            </a:pPr>
            <a:r>
              <a:rPr i="1" lang="en-US">
                <a:solidFill>
                  <a:schemeClr val="lt1"/>
                </a:solidFill>
                <a:latin typeface="Noto Sans"/>
                <a:ea typeface="Noto Sans"/>
                <a:cs typeface="Noto Sans"/>
                <a:sym typeface="Noto Sans"/>
              </a:rP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None/>
            </a:pPr>
            <a:r>
              <a:rPr i="1" lang="en-US">
                <a:solidFill>
                  <a:schemeClr val="lt1"/>
                </a:solidFill>
                <a:latin typeface="Noto Sans"/>
                <a:ea typeface="Noto Sans"/>
                <a:cs typeface="Noto Sans"/>
                <a:sym typeface="Noto Sans"/>
              </a:rPr>
              <a:t>Crianza con Conciencia+</a:t>
            </a:r>
            <a:endParaRPr i="1">
              <a:solidFill>
                <a:schemeClr val="lt1"/>
              </a:solidFill>
              <a:latin typeface="Noto Sans"/>
              <a:ea typeface="Noto Sans"/>
              <a:cs typeface="Noto Sans"/>
              <a:sym typeface="Noto Sans"/>
            </a:endParaRPr>
          </a:p>
        </p:txBody>
      </p:sp>
      <p:sp>
        <p:nvSpPr>
          <p:cNvPr id="309" name="Google Shape;309;p47"/>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Noto Sans"/>
                <a:ea typeface="Noto Sans"/>
                <a:cs typeface="Noto Sans"/>
                <a:sym typeface="Noto Sans"/>
              </a:rP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pPr>
            <a:r>
              <a:rPr i="1" lang="en-US">
                <a:solidFill>
                  <a:schemeClr val="lt1"/>
                </a:solidFill>
                <a:latin typeface="Noto Sans"/>
                <a:ea typeface="Noto Sans"/>
                <a:cs typeface="Noto Sans"/>
                <a:sym typeface="Noto Sans"/>
              </a:rP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pPr>
            <a:r>
              <a:rPr i="1" lang="en-US">
                <a:solidFill>
                  <a:schemeClr val="lt1"/>
                </a:solidFill>
                <a:latin typeface="Noto Sans"/>
                <a:ea typeface="Noto Sans"/>
                <a:cs typeface="Noto Sans"/>
                <a:sym typeface="Noto Sans"/>
              </a:rPr>
              <a:t>Parenting for Lifelong Health</a:t>
            </a:r>
            <a:endParaRPr i="1">
              <a:solidFill>
                <a:schemeClr val="lt1"/>
              </a:solidFill>
              <a:latin typeface="Noto Sans"/>
              <a:ea typeface="Noto Sans"/>
              <a:cs typeface="Noto Sans"/>
              <a:sym typeface="Noto Sans"/>
            </a:endParaRPr>
          </a:p>
        </p:txBody>
      </p:sp>
      <p:pic>
        <p:nvPicPr>
          <p:cNvPr id="310" name="Google Shape;310;p47"/>
          <p:cNvPicPr preferRelativeResize="0"/>
          <p:nvPr/>
        </p:nvPicPr>
        <p:blipFill>
          <a:blip r:embed="rId6">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7" name="Google Shape;857;p9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800">
                <a:solidFill>
                  <a:schemeClr val="lt1"/>
                </a:solidFill>
              </a:rPr>
              <a:t>Aspectos básicos del Uso del Teléfono </a:t>
            </a:r>
            <a:endParaRPr b="0" i="0" sz="1200" u="none" cap="none" strike="noStrike">
              <a:solidFill>
                <a:schemeClr val="lt1"/>
              </a:solidFill>
              <a:latin typeface="Arial"/>
              <a:ea typeface="Arial"/>
              <a:cs typeface="Arial"/>
              <a:sym typeface="Arial"/>
            </a:endParaRPr>
          </a:p>
        </p:txBody>
      </p:sp>
      <p:pic>
        <p:nvPicPr>
          <p:cNvPr id="858" name="Google Shape;858;p92"/>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 name="Google Shape;864;p9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800">
                <a:solidFill>
                  <a:schemeClr val="lt1"/>
                </a:solidFill>
              </a:rPr>
              <a:t>Aspectos básicos del Uso del Teléfono </a:t>
            </a:r>
            <a:endParaRPr b="0" i="0" sz="1200" u="none" cap="none" strike="noStrike">
              <a:solidFill>
                <a:schemeClr val="lt1"/>
              </a:solidFill>
              <a:latin typeface="Arial"/>
              <a:ea typeface="Arial"/>
              <a:cs typeface="Arial"/>
              <a:sym typeface="Arial"/>
            </a:endParaRPr>
          </a:p>
        </p:txBody>
      </p:sp>
      <p:pic>
        <p:nvPicPr>
          <p:cNvPr id="865" name="Google Shape;865;p93"/>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rPr lang="en-US"/>
              <a:t>First steps in Crianza con Conciencia+ chatbot</a:t>
            </a:r>
            <a:endParaRPr/>
          </a:p>
        </p:txBody>
      </p:sp>
      <p:sp>
        <p:nvSpPr>
          <p:cNvPr id="871" name="Google Shape;871;p9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pPr>
            <a:r>
              <a:rPr lang="en-US" sz="2800"/>
              <a:t>Save the phone number of Crianza con Conciencia + as a contact:</a:t>
            </a:r>
            <a:endParaRPr sz="2800"/>
          </a:p>
          <a:p>
            <a:pPr indent="0" lvl="0" marL="457200" rtl="0" algn="l">
              <a:lnSpc>
                <a:spcPct val="90000"/>
              </a:lnSpc>
              <a:spcBef>
                <a:spcPts val="0"/>
              </a:spcBef>
              <a:spcAft>
                <a:spcPts val="0"/>
              </a:spcAft>
              <a:buSzPts val="5000"/>
              <a:buNone/>
            </a:pPr>
            <a:r>
              <a:t/>
            </a:r>
            <a:endParaRPr sz="2800"/>
          </a:p>
          <a:p>
            <a:pPr indent="0" lvl="0" marL="457200" rtl="0" algn="l">
              <a:lnSpc>
                <a:spcPct val="90000"/>
              </a:lnSpc>
              <a:spcBef>
                <a:spcPts val="0"/>
              </a:spcBef>
              <a:spcAft>
                <a:spcPts val="0"/>
              </a:spcAft>
              <a:buSzPts val="5000"/>
              <a:buNone/>
            </a:pPr>
            <a:r>
              <a:rPr lang="en-US" sz="6700">
                <a:latin typeface="Noto Sans"/>
                <a:ea typeface="Noto Sans"/>
                <a:cs typeface="Noto Sans"/>
                <a:sym typeface="Noto Sans"/>
              </a:rPr>
              <a:t>56 5100 6984</a:t>
            </a:r>
            <a:endParaRPr/>
          </a:p>
          <a:p>
            <a:pPr indent="0" lvl="0" marL="0" rtl="0" algn="l">
              <a:lnSpc>
                <a:spcPct val="90000"/>
              </a:lnSpc>
              <a:spcBef>
                <a:spcPts val="0"/>
              </a:spcBef>
              <a:spcAft>
                <a:spcPts val="0"/>
              </a:spcAft>
              <a:buSzPts val="5000"/>
              <a:buNone/>
            </a:pPr>
            <a:r>
              <a:t/>
            </a:r>
            <a:endParaRPr/>
          </a:p>
          <a:p>
            <a:pPr indent="0" lvl="0" marL="0" rtl="0" algn="l">
              <a:lnSpc>
                <a:spcPct val="90000"/>
              </a:lnSpc>
              <a:spcBef>
                <a:spcPts val="0"/>
              </a:spcBef>
              <a:spcAft>
                <a:spcPts val="0"/>
              </a:spcAft>
              <a:buClr>
                <a:schemeClr val="lt1"/>
              </a:buClr>
              <a:buSzPts val="5000"/>
              <a:buFont typeface="Noto Sans Thin"/>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9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877" name="Google Shape;877;p9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pPr>
            <a:r>
              <a:rPr b="0" i="0" lang="en-US" sz="5400" u="none" cap="none" strike="noStrike">
                <a:solidFill>
                  <a:srgbClr val="FEFFFF"/>
                </a:solidFill>
                <a:latin typeface="Delicious Handrawn"/>
                <a:ea typeface="Delicious Handrawn"/>
                <a:cs typeface="Delicious Handrawn"/>
                <a:sym typeface="Delicious Handrawn"/>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878" name="Google Shape;878;p9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879" name="Google Shape;879;p9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880" name="Google Shape;880;p9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881" name="Google Shape;881;p9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882" name="Google Shape;882;p9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883" name="Google Shape;883;p9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884" name="Google Shape;884;p9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885" name="Google Shape;885;p9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886" name="Google Shape;886;p9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887" name="Google Shape;887;p9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9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US" sz="1150" u="none" cap="none" strike="noStrike">
                <a:solidFill>
                  <a:srgbClr val="000000"/>
                </a:solidFill>
                <a:latin typeface="Arial"/>
                <a:ea typeface="Arial"/>
                <a:cs typeface="Arial"/>
                <a:sym typeface="Arial"/>
              </a:rPr>
              <a:t>6</a:t>
            </a:r>
            <a:endParaRPr b="0" i="0" sz="1150" u="none" cap="none" strike="noStrike">
              <a:solidFill>
                <a:srgbClr val="000000"/>
              </a:solidFill>
              <a:latin typeface="Arial"/>
              <a:ea typeface="Arial"/>
              <a:cs typeface="Arial"/>
              <a:sym typeface="Arial"/>
            </a:endParaRPr>
          </a:p>
        </p:txBody>
      </p:sp>
      <p:sp>
        <p:nvSpPr>
          <p:cNvPr id="889" name="Google Shape;889;p9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9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US" sz="1150" u="none" cap="none" strike="noStrike">
                <a:solidFill>
                  <a:srgbClr val="000000"/>
                </a:solidFill>
                <a:latin typeface="Arial"/>
                <a:ea typeface="Arial"/>
                <a:cs typeface="Arial"/>
                <a:sym typeface="Arial"/>
              </a:rP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rPr lang="en-US"/>
              <a:t>After saving the number, open WhatsApp and search for “Crianza con Conciencia+”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9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01" name="Google Shape;901;p9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pPr>
            <a:r>
              <a:rPr b="0" i="0" lang="en-US" sz="5400" u="none" cap="none" strike="noStrike">
                <a:solidFill>
                  <a:srgbClr val="FEFFFF"/>
                </a:solidFill>
                <a:latin typeface="Delicious Handrawn"/>
                <a:ea typeface="Delicious Handrawn"/>
                <a:cs typeface="Delicious Handrawn"/>
                <a:sym typeface="Delicious Handrawn"/>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02" name="Google Shape;902;p9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903" name="Google Shape;903;p9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04" name="Google Shape;904;p9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905" name="Google Shape;905;p9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906" name="Google Shape;906;p9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7" name="Google Shape;907;p9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908" name="Google Shape;908;p9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909" name="Google Shape;909;p9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C4061"/>
                </a:solidFill>
                <a:latin typeface="Delicious Handrawn"/>
                <a:ea typeface="Delicious Handrawn"/>
                <a:cs typeface="Delicious Handrawn"/>
                <a:sym typeface="Delicious Handrawn"/>
              </a:rP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910" name="Google Shape;910;p9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911" name="Google Shape;911;p9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912" name="Google Shape;912;p9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913" name="Google Shape;913;p9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14" name="Google Shape;914;p9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915" name="Google Shape;915;p9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916" name="Google Shape;916;p9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9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9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23" name="Google Shape;923;p9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pPr>
            <a:r>
              <a:rPr b="0" i="0" lang="en-US" sz="5400" u="none" cap="none" strike="noStrike">
                <a:solidFill>
                  <a:srgbClr val="FEFFFF"/>
                </a:solidFill>
                <a:latin typeface="Delicious Handrawn"/>
                <a:ea typeface="Delicious Handrawn"/>
                <a:cs typeface="Delicious Handrawn"/>
                <a:sym typeface="Delicious Handrawn"/>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24" name="Google Shape;924;p9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25" name="Google Shape;925;p98"/>
          <p:cNvPicPr preferRelativeResize="0"/>
          <p:nvPr/>
        </p:nvPicPr>
        <p:blipFill rotWithShape="1">
          <a:blip r:embed="rId5">
            <a:alphaModFix/>
          </a:blip>
          <a:srcRect b="0" l="0" r="0" t="0"/>
          <a:stretch/>
        </p:blipFill>
        <p:spPr>
          <a:xfrm>
            <a:off x="1528599" y="1339900"/>
            <a:ext cx="1649599" cy="3571536"/>
          </a:xfrm>
          <a:prstGeom prst="rect">
            <a:avLst/>
          </a:prstGeom>
          <a:noFill/>
          <a:ln>
            <a:noFill/>
          </a:ln>
        </p:spPr>
      </p:pic>
      <p:pic>
        <p:nvPicPr>
          <p:cNvPr id="926" name="Google Shape;926;p9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27" name="Google Shape;927;p98"/>
          <p:cNvPicPr preferRelativeResize="0"/>
          <p:nvPr/>
        </p:nvPicPr>
        <p:blipFill rotWithShape="1">
          <a:blip r:embed="rId6">
            <a:alphaModFix/>
          </a:blip>
          <a:srcRect b="0" l="0" r="0" t="0"/>
          <a:stretch/>
        </p:blipFill>
        <p:spPr>
          <a:xfrm>
            <a:off x="1528599" y="1339890"/>
            <a:ext cx="1649599" cy="3571536"/>
          </a:xfrm>
          <a:prstGeom prst="rect">
            <a:avLst/>
          </a:prstGeom>
          <a:noFill/>
          <a:ln>
            <a:noFill/>
          </a:ln>
        </p:spPr>
      </p:pic>
      <p:sp>
        <p:nvSpPr>
          <p:cNvPr id="928" name="Google Shape;928;p9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929" name="Google Shape;929;p9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930" name="Google Shape;930;p98"/>
          <p:cNvPicPr preferRelativeResize="0"/>
          <p:nvPr/>
        </p:nvPicPr>
        <p:blipFill rotWithShape="1">
          <a:blip r:embed="rId7">
            <a:alphaModFix/>
          </a:blip>
          <a:srcRect b="31299" l="0" r="0" t="0"/>
          <a:stretch/>
        </p:blipFill>
        <p:spPr>
          <a:xfrm>
            <a:off x="3970600" y="1339900"/>
            <a:ext cx="1649599" cy="2453724"/>
          </a:xfrm>
          <a:prstGeom prst="rect">
            <a:avLst/>
          </a:prstGeom>
          <a:noFill/>
          <a:ln>
            <a:noFill/>
          </a:ln>
        </p:spPr>
      </p:pic>
      <p:sp>
        <p:nvSpPr>
          <p:cNvPr id="931" name="Google Shape;931;p9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Delicious Handrawn"/>
                <a:ea typeface="Delicious Handrawn"/>
                <a:cs typeface="Delicious Handrawn"/>
                <a:sym typeface="Delicious Handrawn"/>
              </a:rP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932" name="Google Shape;932;p9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pPr>
            <a:r>
              <a:rPr b="0" i="0" lang="en-US" sz="450" u="none" cap="none" strike="noStrike">
                <a:solidFill>
                  <a:srgbClr val="000000"/>
                </a:solidFill>
                <a:latin typeface="Arial"/>
                <a:ea typeface="Arial"/>
                <a:cs typeface="Arial"/>
                <a:sym typeface="Arial"/>
              </a:rPr>
              <a:t>Start</a:t>
            </a:r>
            <a:endParaRPr b="0" i="0" sz="450" u="none" cap="none" strike="noStrike">
              <a:solidFill>
                <a:srgbClr val="000000"/>
              </a:solidFill>
              <a:latin typeface="Arial"/>
              <a:ea typeface="Arial"/>
              <a:cs typeface="Arial"/>
              <a:sym typeface="Arial"/>
            </a:endParaRPr>
          </a:p>
        </p:txBody>
      </p:sp>
      <p:sp>
        <p:nvSpPr>
          <p:cNvPr id="933" name="Google Shape;933;p9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pPr>
            <a:r>
              <a:rPr b="0" i="0" lang="en-US" sz="450" u="none" cap="none" strike="noStrike">
                <a:solidFill>
                  <a:srgbClr val="000000"/>
                </a:solidFill>
                <a:latin typeface="Arial"/>
                <a:ea typeface="Arial"/>
                <a:cs typeface="Arial"/>
                <a:sym typeface="Arial"/>
              </a:rPr>
              <a:t>Your ID is</a:t>
            </a:r>
            <a:endParaRPr b="0" i="0" sz="450" u="none" cap="none" strike="noStrike">
              <a:solidFill>
                <a:srgbClr val="000000"/>
              </a:solidFill>
              <a:latin typeface="Arial"/>
              <a:ea typeface="Arial"/>
              <a:cs typeface="Arial"/>
              <a:sym typeface="Arial"/>
            </a:endParaRPr>
          </a:p>
        </p:txBody>
      </p:sp>
      <p:sp>
        <p:nvSpPr>
          <p:cNvPr id="934" name="Google Shape;934;p98"/>
          <p:cNvSpPr txBox="1"/>
          <p:nvPr/>
        </p:nvSpPr>
        <p:spPr>
          <a:xfrm>
            <a:off x="5405550" y="1892788"/>
            <a:ext cx="22575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u="none" cap="none" strike="noStrike">
                <a:solidFill>
                  <a:srgbClr val="0C4061"/>
                </a:solidFill>
                <a:latin typeface="Delicious Handrawn"/>
                <a:ea typeface="Delicious Handrawn"/>
                <a:cs typeface="Delicious Handrawn"/>
                <a:sym typeface="Delicious Handrawn"/>
              </a:rPr>
              <a:t>The Identification Number (ID) that </a:t>
            </a:r>
            <a:r>
              <a:rPr lang="en-US">
                <a:solidFill>
                  <a:srgbClr val="0C4061"/>
                </a:solidFill>
                <a:latin typeface="Delicious Handrawn"/>
                <a:ea typeface="Delicious Handrawn"/>
                <a:cs typeface="Delicious Handrawn"/>
                <a:sym typeface="Delicious Handrawn"/>
              </a:rPr>
              <a:t>parents</a:t>
            </a:r>
            <a:r>
              <a:rPr b="0" i="0" lang="en-US" u="none" cap="none" strike="noStrike">
                <a:solidFill>
                  <a:srgbClr val="0C4061"/>
                </a:solidFill>
                <a:latin typeface="Delicious Handrawn"/>
                <a:ea typeface="Delicious Handrawn"/>
                <a:cs typeface="Delicious Handrawn"/>
                <a:sym typeface="Delicious Handrawn"/>
              </a:rPr>
              <a:t> will share with </a:t>
            </a:r>
            <a:r>
              <a:rPr lang="en-US">
                <a:solidFill>
                  <a:srgbClr val="0C4061"/>
                </a:solidFill>
                <a:latin typeface="Delicious Handrawn"/>
                <a:ea typeface="Delicious Handrawn"/>
                <a:cs typeface="Delicious Handrawn"/>
                <a:sym typeface="Delicious Handrawn"/>
              </a:rPr>
              <a:t>you</a:t>
            </a:r>
            <a:endParaRPr b="0" i="0" u="none" cap="none" strike="noStrike">
              <a:solidFill>
                <a:srgbClr val="0C4061"/>
              </a:solidFill>
              <a:latin typeface="Delicious Handrawn"/>
              <a:ea typeface="Delicious Handrawn"/>
              <a:cs typeface="Delicious Handrawn"/>
              <a:sym typeface="Delicious Handrawn"/>
            </a:endParaRPr>
          </a:p>
        </p:txBody>
      </p:sp>
      <p:pic>
        <p:nvPicPr>
          <p:cNvPr id="935" name="Google Shape;935;p98"/>
          <p:cNvPicPr preferRelativeResize="0"/>
          <p:nvPr/>
        </p:nvPicPr>
        <p:blipFill rotWithShape="1">
          <a:blip r:embed="rId8">
            <a:alphaModFix/>
          </a:blip>
          <a:srcRect b="0" l="0" r="0" t="0"/>
          <a:stretch/>
        </p:blipFill>
        <p:spPr>
          <a:xfrm rot="3338200">
            <a:off x="5112508" y="1812035"/>
            <a:ext cx="358380" cy="358380"/>
          </a:xfrm>
          <a:prstGeom prst="rect">
            <a:avLst/>
          </a:prstGeom>
          <a:noFill/>
          <a:ln>
            <a:noFill/>
          </a:ln>
        </p:spPr>
      </p:pic>
      <p:sp>
        <p:nvSpPr>
          <p:cNvPr id="936" name="Google Shape;936;p98"/>
          <p:cNvSpPr txBox="1"/>
          <p:nvPr/>
        </p:nvSpPr>
        <p:spPr>
          <a:xfrm>
            <a:off x="6066000" y="3426075"/>
            <a:ext cx="1474500" cy="4980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US" sz="1600" u="none" cap="none" strike="noStrike">
                <a:solidFill>
                  <a:srgbClr val="0C4061"/>
                </a:solidFill>
                <a:latin typeface="Delicious Handrawn"/>
                <a:ea typeface="Delicious Handrawn"/>
                <a:cs typeface="Delicious Handrawn"/>
                <a:sym typeface="Delicious Handrawn"/>
              </a:rPr>
              <a:t>Welcome messages</a:t>
            </a:r>
            <a:endParaRPr b="0" i="0" sz="1600" u="none" cap="none" strike="noStrike">
              <a:solidFill>
                <a:srgbClr val="0C4061"/>
              </a:solidFill>
              <a:latin typeface="Delicious Handrawn"/>
              <a:ea typeface="Delicious Handrawn"/>
              <a:cs typeface="Delicious Handrawn"/>
              <a:sym typeface="Delicious Handrawn"/>
            </a:endParaRPr>
          </a:p>
        </p:txBody>
      </p:sp>
      <p:pic>
        <p:nvPicPr>
          <p:cNvPr id="937" name="Google Shape;937;p98"/>
          <p:cNvPicPr preferRelativeResize="0"/>
          <p:nvPr/>
        </p:nvPicPr>
        <p:blipFill rotWithShape="1">
          <a:blip r:embed="rId8">
            <a:alphaModFix/>
          </a:blip>
          <a:srcRect b="0" l="0" r="0" t="0"/>
          <a:stretch/>
        </p:blipFill>
        <p:spPr>
          <a:xfrm rot="3338203">
            <a:off x="5254505" y="3246862"/>
            <a:ext cx="679107" cy="679107"/>
          </a:xfrm>
          <a:prstGeom prst="rect">
            <a:avLst/>
          </a:prstGeom>
          <a:noFill/>
          <a:ln>
            <a:noFill/>
          </a:ln>
        </p:spPr>
      </p:pic>
      <p:pic>
        <p:nvPicPr>
          <p:cNvPr id="938" name="Google Shape;938;p98"/>
          <p:cNvPicPr preferRelativeResize="0"/>
          <p:nvPr/>
        </p:nvPicPr>
        <p:blipFill rotWithShape="1">
          <a:blip r:embed="rId8">
            <a:alphaModFix/>
          </a:blip>
          <a:srcRect b="0" l="0" r="0" t="0"/>
          <a:stretch/>
        </p:blipFill>
        <p:spPr>
          <a:xfrm rot="3338199">
            <a:off x="7429682" y="4219234"/>
            <a:ext cx="483357" cy="483357"/>
          </a:xfrm>
          <a:prstGeom prst="rect">
            <a:avLst/>
          </a:prstGeom>
          <a:noFill/>
          <a:ln>
            <a:noFill/>
          </a:ln>
        </p:spPr>
      </p:pic>
      <p:sp>
        <p:nvSpPr>
          <p:cNvPr id="939" name="Google Shape;939;p98"/>
          <p:cNvSpPr/>
          <p:nvPr/>
        </p:nvSpPr>
        <p:spPr>
          <a:xfrm>
            <a:off x="1742550" y="3405950"/>
            <a:ext cx="236100" cy="82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US" sz="300"/>
              <a:t>ENTRENAR</a:t>
            </a:r>
            <a:endParaRPr sz="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600" u="none" cap="none" strike="noStrike">
                <a:solidFill>
                  <a:srgbClr val="00969B"/>
                </a:solidFill>
                <a:latin typeface="Arial"/>
                <a:ea typeface="Arial"/>
                <a:cs typeface="Arial"/>
                <a:sym typeface="Arial"/>
              </a:rPr>
              <a:t>Let's start with the </a:t>
            </a:r>
            <a:r>
              <a:rPr b="1" lang="en-US" sz="1600">
                <a:solidFill>
                  <a:srgbClr val="00969B"/>
                </a:solidFill>
              </a:rP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pPr>
            <a:r>
              <a:rPr lang="en-US" sz="1300">
                <a:solidFill>
                  <a:srgbClr val="123D5D"/>
                </a:solidFill>
              </a:rPr>
              <a:t>Be ready</a:t>
            </a:r>
            <a:r>
              <a:rPr b="0" i="0" lang="en-US" sz="1300" u="none" cap="none" strike="noStrike">
                <a:solidFill>
                  <a:srgbClr val="123D5D"/>
                </a:solidFill>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lang="en-US" sz="1300">
                <a:solidFill>
                  <a:srgbClr val="123D5D"/>
                </a:solidFill>
              </a:rP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b="0" i="0" lang="en-US" sz="1300" u="none" cap="none" strike="noStrike">
                <a:solidFill>
                  <a:srgbClr val="123D5D"/>
                </a:solidFill>
                <a:latin typeface="Arial"/>
                <a:ea typeface="Arial"/>
                <a:cs typeface="Arial"/>
                <a:sym typeface="Arial"/>
              </a:rP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lang="en-US" sz="1300">
                <a:solidFill>
                  <a:srgbClr val="123D5D"/>
                </a:solidFill>
              </a:rP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lang="en-US" sz="1300">
                <a:solidFill>
                  <a:srgbClr val="123D5D"/>
                </a:solidFill>
              </a:rP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pPr>
            <a:r>
              <a:rPr b="0" i="0" lang="en-US" sz="1300" u="none" cap="none" strike="noStrike">
                <a:solidFill>
                  <a:srgbClr val="123D5D"/>
                </a:solidFill>
                <a:latin typeface="Arial"/>
                <a:ea typeface="Arial"/>
                <a:cs typeface="Arial"/>
                <a:sym typeface="Arial"/>
              </a:rPr>
              <a:t>Choose your marital status</a:t>
            </a:r>
            <a:endParaRPr b="0" i="0" sz="1300" u="none" cap="none" strike="noStrike">
              <a:solidFill>
                <a:srgbClr val="123D5D"/>
              </a:solidFill>
              <a:latin typeface="Arial"/>
              <a:ea typeface="Arial"/>
              <a:cs typeface="Arial"/>
              <a:sym typeface="Arial"/>
            </a:endParaRPr>
          </a:p>
        </p:txBody>
      </p:sp>
      <p:sp>
        <p:nvSpPr>
          <p:cNvPr id="945" name="Google Shape;94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6" name="Google Shape;94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First steps in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pic>
        <p:nvPicPr>
          <p:cNvPr id="947" name="Google Shape;947;p9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600" u="none" cap="none" strike="noStrike">
                <a:solidFill>
                  <a:srgbClr val="00969B"/>
                </a:solidFill>
                <a:latin typeface="Arial"/>
                <a:ea typeface="Arial"/>
                <a:cs typeface="Arial"/>
                <a:sym typeface="Arial"/>
              </a:rPr>
              <a:t>Let's start with the </a:t>
            </a:r>
            <a:r>
              <a:rPr b="1" lang="en-US" sz="1600">
                <a:solidFill>
                  <a:srgbClr val="00969B"/>
                </a:solidFill>
              </a:rP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pPr>
            <a:r>
              <a:rPr lang="en-US" sz="1300">
                <a:solidFill>
                  <a:srgbClr val="123D5D"/>
                </a:solidFill>
              </a:rPr>
              <a:t>Be ready</a:t>
            </a:r>
            <a:r>
              <a:rPr b="0" i="0" lang="en-US" sz="1300" u="none" cap="none" strike="noStrike">
                <a:solidFill>
                  <a:srgbClr val="123D5D"/>
                </a:solidFill>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pPr>
            <a:r>
              <a:rPr b="0" i="0" lang="en-US" sz="1300" u="none" cap="none" strike="noStrike">
                <a:solidFill>
                  <a:srgbClr val="123D5D"/>
                </a:solidFill>
                <a:latin typeface="Arial"/>
                <a:ea typeface="Arial"/>
                <a:cs typeface="Arial"/>
                <a:sym typeface="Arial"/>
              </a:rPr>
              <a:t>Write the </a:t>
            </a:r>
            <a:r>
              <a:rPr b="1" lang="en-US" sz="1300">
                <a:solidFill>
                  <a:srgbClr val="123D5D"/>
                </a:solidFill>
              </a:rPr>
              <a:t>FIRST NAME OR NICKNAME </a:t>
            </a:r>
            <a:r>
              <a:rPr b="0" i="0" lang="en-US" sz="1300" u="none" cap="none" strike="noStrike">
                <a:solidFill>
                  <a:srgbClr val="123D5D"/>
                </a:solidFill>
                <a:latin typeface="Arial"/>
                <a:ea typeface="Arial"/>
                <a:cs typeface="Arial"/>
                <a:sym typeface="Arial"/>
              </a:rPr>
              <a:t>of your girl, boy or </a:t>
            </a:r>
            <a:r>
              <a:rPr lang="en-US" sz="1300">
                <a:solidFill>
                  <a:srgbClr val="123D5D"/>
                </a:solidFil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pPr>
            <a:r>
              <a:rPr b="0" i="0" lang="en-US" sz="1300" u="none" cap="none" strike="noStrike">
                <a:solidFill>
                  <a:srgbClr val="123D5D"/>
                </a:solidFill>
                <a:latin typeface="Arial"/>
                <a:ea typeface="Arial"/>
                <a:cs typeface="Arial"/>
                <a:sym typeface="Arial"/>
              </a:rPr>
              <a:t>Choose the sex of the girl, boy or </a:t>
            </a:r>
            <a:r>
              <a:rPr lang="en-US" sz="1300">
                <a:solidFill>
                  <a:srgbClr val="123D5D"/>
                </a:solidFil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pPr>
            <a:r>
              <a:rPr b="0" i="0" lang="en-US" sz="1300" u="none" cap="none" strike="noStrike">
                <a:solidFill>
                  <a:srgbClr val="123D5D"/>
                </a:solidFill>
                <a:latin typeface="Arial"/>
                <a:ea typeface="Arial"/>
                <a:cs typeface="Arial"/>
                <a:sym typeface="Arial"/>
              </a:rPr>
              <a:t>Indicate the date of birth of the girl, boy or </a:t>
            </a:r>
            <a:r>
              <a:rPr lang="en-US" sz="1300">
                <a:solidFill>
                  <a:srgbClr val="123D5D"/>
                </a:solidFill>
              </a:rPr>
              <a:t>teen</a:t>
            </a:r>
            <a:r>
              <a:rPr b="0" i="0" lang="en-US" sz="1300" u="none" cap="none" strike="noStrike">
                <a:solidFill>
                  <a:srgbClr val="123D5D"/>
                </a:solidFill>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953" name="Google Shape;953;p10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4" name="Google Shape;954;p10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First steps in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sp>
        <p:nvSpPr>
          <p:cNvPr id="955" name="Google Shape;955;p10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chemeClr val="lt1"/>
                </a:solidFill>
              </a:rPr>
              <a:t>But which girl, boy or teen to choose? I have multiple children!</a:t>
            </a:r>
            <a:endParaRPr i="1">
              <a:solidFill>
                <a:schemeClr val="lt1"/>
              </a:solidFill>
            </a:endParaRPr>
          </a:p>
        </p:txBody>
      </p:sp>
      <p:pic>
        <p:nvPicPr>
          <p:cNvPr id="956" name="Google Shape;956;p10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lang="en-US" sz="1500">
                <a:solidFill>
                  <a:schemeClr val="dk1"/>
                </a:solidFill>
                <a:latin typeface="Noto Sans"/>
                <a:ea typeface="Noto Sans"/>
                <a:cs typeface="Noto Sans"/>
                <a:sym typeface="Noto Sans"/>
              </a:rP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pPr>
            <a:r>
              <a:rPr lang="en-US" sz="1500">
                <a:solidFill>
                  <a:schemeClr val="dk1"/>
                </a:solidFill>
                <a:latin typeface="Noto Sans"/>
                <a:ea typeface="Noto Sans"/>
                <a:cs typeface="Noto Sans"/>
                <a:sym typeface="Noto Sans"/>
              </a:rP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pPr>
            <a:r>
              <a:rPr lang="en-US" sz="1500">
                <a:solidFill>
                  <a:schemeClr val="dk1"/>
                </a:solidFill>
                <a:latin typeface="Noto Sans"/>
                <a:ea typeface="Noto Sans"/>
                <a:cs typeface="Noto Sans"/>
                <a:sym typeface="Noto Sans"/>
              </a:rPr>
              <a:t>When enrolling, please choose the girl, boy or teen having behavioral challenges. Remember, the girl, boy, or teen has to be between the ages of </a:t>
            </a:r>
            <a:r>
              <a:rPr b="1" lang="en-US" sz="1500">
                <a:solidFill>
                  <a:schemeClr val="dk1"/>
                </a:solidFill>
                <a:latin typeface="Noto Sans"/>
                <a:ea typeface="Noto Sans"/>
                <a:cs typeface="Noto Sans"/>
                <a:sym typeface="Noto Sans"/>
              </a:rPr>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pPr>
            <a:r>
              <a:rPr lang="en-US" sz="1500">
                <a:solidFill>
                  <a:schemeClr val="dk1"/>
                </a:solidFill>
                <a:latin typeface="Noto Sans"/>
                <a:ea typeface="Noto Sans"/>
                <a:cs typeface="Noto Sans"/>
                <a:sym typeface="Noto Sans"/>
              </a:rP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pPr>
            <a:r>
              <a:rPr lang="en-US" sz="1500">
                <a:solidFill>
                  <a:schemeClr val="dk1"/>
                </a:solidFill>
                <a:latin typeface="Noto Sans"/>
                <a:ea typeface="Noto Sans"/>
                <a:cs typeface="Noto Sans"/>
                <a:sym typeface="Noto Sans"/>
              </a:rPr>
              <a:t>Lessons learnt from Crianza con Conciencia+ can be applied to support the growth of all your children.</a:t>
            </a:r>
            <a:endParaRPr b="1" sz="1500">
              <a:solidFill>
                <a:srgbClr val="00969B"/>
              </a:solidFill>
            </a:endParaRPr>
          </a:p>
        </p:txBody>
      </p:sp>
      <p:sp>
        <p:nvSpPr>
          <p:cNvPr id="962" name="Google Shape;962;p10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3" name="Google Shape;963;p10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First steps in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sp>
        <p:nvSpPr>
          <p:cNvPr id="964" name="Google Shape;964;p10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chemeClr val="lt1"/>
                </a:solidFill>
              </a:rPr>
              <a:t>But which girl, boy or teen to choose? I have multiple children!</a:t>
            </a:r>
            <a:endParaRPr i="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314" name="Shape 314"/>
        <p:cNvGrpSpPr/>
        <p:nvPr/>
      </p:nvGrpSpPr>
      <p:grpSpPr>
        <a:xfrm>
          <a:off x="0" y="0"/>
          <a:ext cx="0" cy="0"/>
          <a:chOff x="0" y="0"/>
          <a:chExt cx="0" cy="0"/>
        </a:xfrm>
      </p:grpSpPr>
      <p:sp>
        <p:nvSpPr>
          <p:cNvPr id="315" name="Google Shape;315;p4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700">
                <a:solidFill>
                  <a:schemeClr val="lt1"/>
                </a:solidFill>
                <a:latin typeface="Noto Sans"/>
                <a:ea typeface="Noto Sans"/>
                <a:cs typeface="Noto Sans"/>
                <a:sym typeface="Noto Sans"/>
              </a:rPr>
              <a:t>Getting to know each other zoom poll</a:t>
            </a:r>
            <a:endParaRPr b="1" sz="5700">
              <a:solidFill>
                <a:schemeClr val="lt1"/>
              </a:solidFill>
              <a:latin typeface="Noto Sans"/>
              <a:ea typeface="Noto Sans"/>
              <a:cs typeface="Noto Sans"/>
              <a:sym typeface="Noto Sans"/>
            </a:endParaRPr>
          </a:p>
        </p:txBody>
      </p:sp>
      <p:pic>
        <p:nvPicPr>
          <p:cNvPr id="316" name="Google Shape;316;p48"/>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02"/>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970" name="Google Shape;970;p102"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3"/>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pPr>
            <a:r>
              <a:rPr b="0" i="0" lang="en-US" sz="1500" u="none" cap="none" strike="noStrike">
                <a:solidFill>
                  <a:srgbClr val="123D5D"/>
                </a:solidFill>
                <a:latin typeface="Arial"/>
                <a:ea typeface="Arial"/>
                <a:cs typeface="Arial"/>
                <a:sym typeface="Arial"/>
              </a:rPr>
              <a:t>Choose </a:t>
            </a:r>
            <a:r>
              <a:rPr b="1" i="0" lang="en-US" sz="1500" u="none" cap="none" strike="noStrike">
                <a:solidFill>
                  <a:srgbClr val="123D5D"/>
                </a:solidFill>
              </a:rPr>
              <a:t>ANY ONE OPTION </a:t>
            </a:r>
            <a:r>
              <a:rPr lang="en-US" sz="1500">
                <a:solidFill>
                  <a:srgbClr val="123D5D"/>
                </a:solidFill>
              </a:rPr>
              <a:t>for</a:t>
            </a:r>
            <a:r>
              <a:rPr b="0" i="0" lang="en-US" sz="1500" u="none" cap="none" strike="noStrike">
                <a:solidFill>
                  <a:srgbClr val="123D5D"/>
                </a:solidFill>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976" name="Google Shape;976;p103"/>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7" name="Google Shape;977;p103"/>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First steps in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grpSp>
        <p:nvGrpSpPr>
          <p:cNvPr id="978" name="Google Shape;978;p103"/>
          <p:cNvGrpSpPr/>
          <p:nvPr/>
        </p:nvGrpSpPr>
        <p:grpSpPr>
          <a:xfrm>
            <a:off x="1445012" y="1352951"/>
            <a:ext cx="569100" cy="576600"/>
            <a:chOff x="1680299" y="3458426"/>
            <a:chExt cx="569100" cy="576600"/>
          </a:xfrm>
        </p:grpSpPr>
        <p:sp>
          <p:nvSpPr>
            <p:cNvPr id="979" name="Google Shape;979;p103"/>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980" name="Google Shape;980;p103"/>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981" name="Google Shape;981;p103"/>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Text, Images, and Video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Select this option if: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Reading is challenging for you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You </a:t>
            </a:r>
            <a:r>
              <a:rPr b="1" lang="en-US">
                <a:solidFill>
                  <a:schemeClr val="lt1"/>
                </a:solidFill>
              </a:rPr>
              <a:t>DON’T </a:t>
            </a:r>
            <a:r>
              <a:rPr lang="en-US">
                <a:solidFill>
                  <a:schemeClr val="lt1"/>
                </a:solidFill>
              </a:rPr>
              <a:t>need to save data</a:t>
            </a:r>
            <a:endParaRPr>
              <a:solidFill>
                <a:schemeClr val="lt1"/>
              </a:solidFill>
            </a:endParaRPr>
          </a:p>
        </p:txBody>
      </p:sp>
      <p:sp>
        <p:nvSpPr>
          <p:cNvPr id="982" name="Google Shape;982;p103"/>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83" name="Google Shape;983;p103"/>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Text, Images, and Audio </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Select this option if: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Reading is challenging for you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You </a:t>
            </a:r>
            <a:r>
              <a:rPr b="1" lang="en-US">
                <a:solidFill>
                  <a:schemeClr val="lt1"/>
                </a:solidFill>
              </a:rPr>
              <a:t>DO </a:t>
            </a:r>
            <a:r>
              <a:rPr lang="en-US">
                <a:solidFill>
                  <a:schemeClr val="lt1"/>
                </a:solidFill>
              </a:rPr>
              <a:t>need to save data</a:t>
            </a:r>
            <a:endParaRPr>
              <a:solidFill>
                <a:schemeClr val="lt1"/>
              </a:solidFill>
            </a:endParaRPr>
          </a:p>
        </p:txBody>
      </p:sp>
      <p:pic>
        <p:nvPicPr>
          <p:cNvPr id="984" name="Google Shape;984;p103"/>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985" name="Google Shape;985;p103"/>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86" name="Google Shape;986;p103"/>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Text and Images only</a:t>
            </a:r>
            <a:endParaRPr b="1">
              <a:solidFill>
                <a:schemeClr val="lt1"/>
              </a:solidFill>
            </a:endParaRPr>
          </a:p>
          <a:p>
            <a:pPr indent="0" lvl="0" marL="0" rtl="0" algn="ctr">
              <a:spcBef>
                <a:spcPts val="0"/>
              </a:spcBef>
              <a:spcAft>
                <a:spcPts val="0"/>
              </a:spcAft>
              <a:buNone/>
            </a:pPr>
            <a:r>
              <a:t/>
            </a:r>
            <a:endParaRPr b="1">
              <a:solidFill>
                <a:schemeClr val="lt1"/>
              </a:solidFill>
            </a:endParaRPr>
          </a:p>
          <a:p>
            <a:pPr indent="0" lvl="0" marL="0" rtl="0" algn="ctr">
              <a:spcBef>
                <a:spcPts val="0"/>
              </a:spcBef>
              <a:spcAft>
                <a:spcPts val="0"/>
              </a:spcAft>
              <a:buNone/>
            </a:pPr>
            <a:r>
              <a:rPr b="1" lang="en-US">
                <a:solidFill>
                  <a:schemeClr val="lt1"/>
                </a:solidFill>
              </a:rPr>
              <a:t>Select this option if: </a:t>
            </a:r>
            <a:endParaRPr b="1">
              <a:solidFill>
                <a:schemeClr val="lt1"/>
              </a:solidFill>
            </a:endParaRPr>
          </a:p>
          <a:p>
            <a:pPr indent="0" lvl="0" marL="0" rtl="0" algn="l">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Reading is </a:t>
            </a:r>
            <a:r>
              <a:rPr b="1" lang="en-US">
                <a:solidFill>
                  <a:schemeClr val="lt1"/>
                </a:solidFill>
              </a:rPr>
              <a:t>NOT </a:t>
            </a:r>
            <a:r>
              <a:rPr lang="en-US">
                <a:solidFill>
                  <a:schemeClr val="lt1"/>
                </a:solidFill>
              </a:rPr>
              <a:t>challenging for you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US">
                <a:solidFill>
                  <a:schemeClr val="lt1"/>
                </a:solidFill>
              </a:rPr>
              <a:t>You </a:t>
            </a:r>
            <a:r>
              <a:rPr b="1" lang="en-US">
                <a:solidFill>
                  <a:schemeClr val="lt1"/>
                </a:solidFill>
              </a:rPr>
              <a:t>DO </a:t>
            </a:r>
            <a:r>
              <a:rPr lang="en-US">
                <a:solidFill>
                  <a:schemeClr val="lt1"/>
                </a:solidFill>
              </a:rPr>
              <a:t>need to save data</a:t>
            </a:r>
            <a:endParaRPr>
              <a:solidFill>
                <a:schemeClr val="lt1"/>
              </a:solidFill>
            </a:endParaRPr>
          </a:p>
        </p:txBody>
      </p:sp>
      <p:pic>
        <p:nvPicPr>
          <p:cNvPr id="987" name="Google Shape;987;p103"/>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4"/>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rPr lang="en-US"/>
              <a:t>Now, we are ready to start!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996" name="Shape 996"/>
        <p:cNvGrpSpPr/>
        <p:nvPr/>
      </p:nvGrpSpPr>
      <p:grpSpPr>
        <a:xfrm>
          <a:off x="0" y="0"/>
          <a:ext cx="0" cy="0"/>
          <a:chOff x="0" y="0"/>
          <a:chExt cx="0" cy="0"/>
        </a:xfrm>
      </p:grpSpPr>
      <p:sp>
        <p:nvSpPr>
          <p:cNvPr id="997" name="Google Shape;997;p105"/>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Zoom poll: </a:t>
            </a:r>
            <a:r>
              <a:rPr b="1" lang="en-US" sz="5000">
                <a:solidFill>
                  <a:schemeClr val="lt1"/>
                </a:solidFill>
              </a:rPr>
              <a:t>How</a:t>
            </a:r>
            <a:r>
              <a:rPr b="1" lang="en-US" sz="5000">
                <a:solidFill>
                  <a:schemeClr val="lt1"/>
                </a:solidFill>
              </a:rPr>
              <a:t> was your experience?</a:t>
            </a:r>
            <a:endParaRPr b="1" sz="50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106"/>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1003" name="Google Shape;1003;p106"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7"/>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pPr>
            <a:r>
              <a:rPr lang="en-US" sz="3600"/>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pPr>
            <a:br>
              <a:rPr lang="en-US" sz="3600"/>
            </a:br>
            <a:r>
              <a:rPr lang="en-US" sz="3600"/>
              <a:t>Select/Type SIGUIENTE</a:t>
            </a:r>
            <a:endParaRPr sz="3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4" name="Google Shape;1014;p10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en-US" sz="2300">
                <a:solidFill>
                  <a:schemeClr val="lt1"/>
                </a:solidFill>
              </a:rPr>
              <a:t>What makes a lesson in Crianza con Conciencia+?</a:t>
            </a:r>
            <a:endParaRPr b="0" i="0" sz="1300" u="none" cap="none" strike="noStrike">
              <a:solidFill>
                <a:srgbClr val="000000"/>
              </a:solidFill>
              <a:latin typeface="Arial"/>
              <a:ea typeface="Arial"/>
              <a:cs typeface="Arial"/>
              <a:sym typeface="Arial"/>
            </a:endParaRPr>
          </a:p>
        </p:txBody>
      </p:sp>
      <p:pic>
        <p:nvPicPr>
          <p:cNvPr id="1015" name="Google Shape;1015;p108"/>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1016" name="Google Shape;1016;p108"/>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oto Sans"/>
                <a:ea typeface="Noto Sans"/>
                <a:cs typeface="Noto Sans"/>
                <a:sym typeface="Noto Sans"/>
              </a:rP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lang="en-US">
                <a:solidFill>
                  <a:schemeClr val="lt1"/>
                </a:solidFill>
                <a:latin typeface="Noto Sans"/>
                <a:ea typeface="Noto Sans"/>
                <a:cs typeface="Noto Sans"/>
                <a:sym typeface="Noto Sans"/>
              </a:rPr>
              <a:t>Remember, answer what you know. We’re here to learn! </a:t>
            </a:r>
            <a:endParaRPr i="1">
              <a:solidFill>
                <a:schemeClr val="lt1"/>
              </a:solidFill>
              <a:latin typeface="Noto Sans"/>
              <a:ea typeface="Noto Sans"/>
              <a:cs typeface="Noto Sans"/>
              <a:sym typeface="Noto Sans"/>
            </a:endParaRPr>
          </a:p>
        </p:txBody>
      </p:sp>
      <p:pic>
        <p:nvPicPr>
          <p:cNvPr id="1017" name="Google Shape;1017;p108"/>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1018" name="Google Shape;1018;p108"/>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1019" name="Google Shape;1019;p108"/>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oto Sans"/>
                <a:ea typeface="Noto Sans"/>
                <a:cs typeface="Noto Sans"/>
                <a:sym typeface="Noto Sans"/>
              </a:rPr>
              <a:t>Comics</a:t>
            </a:r>
            <a:endParaRPr i="1">
              <a:solidFill>
                <a:schemeClr val="lt1"/>
              </a:solidFill>
              <a:latin typeface="Noto Sans"/>
              <a:ea typeface="Noto Sans"/>
              <a:cs typeface="Noto Sans"/>
              <a:sym typeface="Noto Sans"/>
            </a:endParaRPr>
          </a:p>
        </p:txBody>
      </p:sp>
      <p:pic>
        <p:nvPicPr>
          <p:cNvPr id="1020" name="Google Shape;1020;p108"/>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1021" name="Google Shape;1021;p108"/>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oto Sans"/>
                <a:ea typeface="Noto Sans"/>
                <a:cs typeface="Noto Sans"/>
                <a:sym typeface="Noto Sans"/>
              </a:rPr>
              <a:t>Tips</a:t>
            </a:r>
            <a:endParaRPr i="1">
              <a:solidFill>
                <a:schemeClr val="lt1"/>
              </a:solidFill>
              <a:latin typeface="Noto Sans"/>
              <a:ea typeface="Noto Sans"/>
              <a:cs typeface="Noto Sans"/>
              <a:sym typeface="Noto Sans"/>
            </a:endParaRPr>
          </a:p>
        </p:txBody>
      </p:sp>
      <p:sp>
        <p:nvSpPr>
          <p:cNvPr id="1022" name="Google Shape;1022;p108"/>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oto Sans"/>
                <a:ea typeface="Noto Sans"/>
                <a:cs typeface="Noto Sans"/>
                <a:sym typeface="Noto Sans"/>
              </a:rPr>
              <a:t>Video</a:t>
            </a:r>
            <a:endParaRPr i="1">
              <a:solidFill>
                <a:schemeClr val="lt1"/>
              </a:solidFill>
              <a:latin typeface="Noto Sans"/>
              <a:ea typeface="Noto Sans"/>
              <a:cs typeface="Noto Sans"/>
              <a:sym typeface="Noto Sans"/>
            </a:endParaRPr>
          </a:p>
        </p:txBody>
      </p:sp>
      <p:pic>
        <p:nvPicPr>
          <p:cNvPr id="1023" name="Google Shape;1023;p108"/>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1024" name="Google Shape;1024;p108"/>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1025" name="Google Shape;1025;p108"/>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oto Sans"/>
                <a:ea typeface="Noto Sans"/>
                <a:cs typeface="Noto Sans"/>
                <a:sym typeface="Noto Sans"/>
              </a:rPr>
              <a:t>Audio</a:t>
            </a:r>
            <a:endParaRPr i="1">
              <a:solidFill>
                <a:schemeClr val="lt1"/>
              </a:solidFill>
              <a:latin typeface="Noto Sans"/>
              <a:ea typeface="Noto Sans"/>
              <a:cs typeface="Noto Sans"/>
              <a:sym typeface="Noto Sans"/>
            </a:endParaRPr>
          </a:p>
        </p:txBody>
      </p:sp>
      <p:sp>
        <p:nvSpPr>
          <p:cNvPr id="1026" name="Google Shape;1026;p108"/>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oto Sans"/>
                <a:ea typeface="Noto Sans"/>
                <a:cs typeface="Noto Sans"/>
                <a:sym typeface="Noto Sans"/>
              </a:rPr>
              <a:t>Text</a:t>
            </a:r>
            <a:endParaRPr i="1">
              <a:solidFill>
                <a:schemeClr val="lt1"/>
              </a:solidFill>
              <a:latin typeface="Noto Sans"/>
              <a:ea typeface="Noto Sans"/>
              <a:cs typeface="Noto Sans"/>
              <a:sym typeface="Noto Sans"/>
            </a:endParaRPr>
          </a:p>
        </p:txBody>
      </p:sp>
      <p:sp>
        <p:nvSpPr>
          <p:cNvPr id="1027" name="Google Shape;1027;p108"/>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US" sz="1300">
                <a:solidFill>
                  <a:schemeClr val="lt1"/>
                </a:solidFill>
                <a:latin typeface="Noto Sans"/>
                <a:ea typeface="Noto Sans"/>
                <a:cs typeface="Noto Sans"/>
                <a:sym typeface="Noto Sans"/>
              </a:rP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9"/>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3" name="Google Shape;1033;p109"/>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4" name="Google Shape;1034;p109"/>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035" name="Google Shape;1035;p109"/>
          <p:cNvGrpSpPr/>
          <p:nvPr/>
        </p:nvGrpSpPr>
        <p:grpSpPr>
          <a:xfrm>
            <a:off x="521350" y="1294012"/>
            <a:ext cx="3448196" cy="931514"/>
            <a:chOff x="0" y="-57150"/>
            <a:chExt cx="5523300" cy="2484038"/>
          </a:xfrm>
        </p:grpSpPr>
        <p:sp>
          <p:nvSpPr>
            <p:cNvPr id="1036" name="Google Shape;1036;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600">
                  <a:solidFill>
                    <a:schemeClr val="dk1"/>
                  </a:solidFill>
                  <a:latin typeface="Delicious Handrawn"/>
                  <a:ea typeface="Delicious Handrawn"/>
                  <a:cs typeface="Delicious Handrawn"/>
                  <a:sym typeface="Delicious Handrawn"/>
                </a:rPr>
                <a:t>TYPE </a:t>
              </a:r>
              <a:r>
                <a:rPr b="1" lang="en-US" sz="1600">
                  <a:solidFill>
                    <a:srgbClr val="00969B"/>
                  </a:solidFill>
                  <a:latin typeface="Delicious Handrawn"/>
                  <a:ea typeface="Delicious Handrawn"/>
                  <a:cs typeface="Delicious Handrawn"/>
                  <a:sym typeface="Delicious Handrawn"/>
                </a:rPr>
                <a:t>SIGUIENTE</a:t>
              </a:r>
              <a:endParaRPr b="1" sz="1300">
                <a:solidFill>
                  <a:srgbClr val="00969B"/>
                </a:solidFill>
                <a:latin typeface="Delicious Handrawn"/>
                <a:ea typeface="Delicious Handrawn"/>
                <a:cs typeface="Delicious Handrawn"/>
                <a:sym typeface="Delicious Handrawn"/>
              </a:endParaRPr>
            </a:p>
          </p:txBody>
        </p:sp>
        <p:sp>
          <p:nvSpPr>
            <p:cNvPr id="1037" name="Google Shape;1037;p109"/>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000">
                  <a:solidFill>
                    <a:schemeClr val="dk1"/>
                  </a:solidFill>
                  <a:latin typeface="Noto Sans"/>
                  <a:ea typeface="Noto Sans"/>
                  <a:cs typeface="Noto Sans"/>
                  <a:sym typeface="Noto Sans"/>
                </a:rP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lang="en-US" sz="1000">
                  <a:solidFill>
                    <a:schemeClr val="dk1"/>
                  </a:solidFill>
                  <a:latin typeface="Noto Sans"/>
                  <a:ea typeface="Noto Sans"/>
                  <a:cs typeface="Noto Sans"/>
                  <a:sym typeface="Noto Sans"/>
                </a:rPr>
                <a:t>Don’t see the word SIGUIENTE?</a:t>
              </a:r>
              <a:endParaRPr sz="700">
                <a:solidFill>
                  <a:schemeClr val="dk1"/>
                </a:solidFill>
                <a:latin typeface="Noto Sans"/>
                <a:ea typeface="Noto Sans"/>
                <a:cs typeface="Noto Sans"/>
                <a:sym typeface="Noto Sans"/>
              </a:endParaRPr>
            </a:p>
          </p:txBody>
        </p:sp>
      </p:grpSp>
      <p:sp>
        <p:nvSpPr>
          <p:cNvPr id="1038" name="Google Shape;1038;p10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9" name="Google Shape;1039;p10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en-US" sz="2300" u="none" cap="none" strike="noStrike">
                <a:solidFill>
                  <a:schemeClr val="lt1"/>
                </a:solidFill>
                <a:latin typeface="Arial"/>
                <a:ea typeface="Arial"/>
                <a:cs typeface="Arial"/>
                <a:sym typeface="Arial"/>
              </a:rPr>
              <a:t>Resolve Challenges in the </a:t>
            </a:r>
            <a:r>
              <a:rPr b="1" lang="en-US" sz="2300">
                <a:solidFill>
                  <a:schemeClr val="lt1"/>
                </a:solidFill>
              </a:rPr>
              <a:t>Crianza con Conciencia+ chatbot</a:t>
            </a:r>
            <a:endParaRPr b="0" i="0" sz="1300" u="none" cap="none" strike="noStrike">
              <a:solidFill>
                <a:srgbClr val="000000"/>
              </a:solidFill>
              <a:latin typeface="Arial"/>
              <a:ea typeface="Arial"/>
              <a:cs typeface="Arial"/>
              <a:sym typeface="Arial"/>
            </a:endParaRPr>
          </a:p>
        </p:txBody>
      </p:sp>
      <p:grpSp>
        <p:nvGrpSpPr>
          <p:cNvPr id="1040" name="Google Shape;1040;p109"/>
          <p:cNvGrpSpPr/>
          <p:nvPr/>
        </p:nvGrpSpPr>
        <p:grpSpPr>
          <a:xfrm>
            <a:off x="4887775" y="1294000"/>
            <a:ext cx="3484650" cy="1578052"/>
            <a:chOff x="0" y="-57150"/>
            <a:chExt cx="5523300" cy="4208138"/>
          </a:xfrm>
        </p:grpSpPr>
        <p:sp>
          <p:nvSpPr>
            <p:cNvPr id="1041" name="Google Shape;1041;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600">
                  <a:solidFill>
                    <a:schemeClr val="dk1"/>
                  </a:solidFill>
                  <a:latin typeface="Delicious Handrawn"/>
                  <a:ea typeface="Delicious Handrawn"/>
                  <a:cs typeface="Delicious Handrawn"/>
                  <a:sym typeface="Delicious Handrawn"/>
                </a:rPr>
                <a:t>TYPE </a:t>
              </a:r>
              <a:r>
                <a:rPr b="1" lang="en-US" sz="1600">
                  <a:solidFill>
                    <a:srgbClr val="00969B"/>
                  </a:solidFill>
                  <a:latin typeface="Delicious Handrawn"/>
                  <a:ea typeface="Delicious Handrawn"/>
                  <a:cs typeface="Delicious Handrawn"/>
                  <a:sym typeface="Delicious Handrawn"/>
                </a:rPr>
                <a:t>MENU</a:t>
              </a:r>
              <a:endParaRPr b="1" sz="1300">
                <a:solidFill>
                  <a:srgbClr val="00969B"/>
                </a:solidFill>
                <a:latin typeface="Delicious Handrawn"/>
                <a:ea typeface="Delicious Handrawn"/>
                <a:cs typeface="Delicious Handrawn"/>
                <a:sym typeface="Delicious Handrawn"/>
              </a:endParaRPr>
            </a:p>
          </p:txBody>
        </p:sp>
        <p:sp>
          <p:nvSpPr>
            <p:cNvPr id="1042" name="Google Shape;1042;p109"/>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000">
                  <a:solidFill>
                    <a:schemeClr val="dk1"/>
                  </a:solidFill>
                  <a:latin typeface="Noto Sans"/>
                  <a:ea typeface="Noto Sans"/>
                  <a:cs typeface="Noto Sans"/>
                  <a:sym typeface="Noto Sans"/>
                </a:rP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lang="en-US" sz="1000">
                  <a:solidFill>
                    <a:schemeClr val="dk1"/>
                  </a:solidFill>
                  <a:latin typeface="Noto Sans"/>
                  <a:ea typeface="Noto Sans"/>
                  <a:cs typeface="Noto Sans"/>
                  <a:sym typeface="Noto Sans"/>
                </a:rP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br>
                <a:rPr lang="en-US" sz="1000">
                  <a:solidFill>
                    <a:schemeClr val="dk1"/>
                  </a:solidFill>
                  <a:latin typeface="Noto Sans"/>
                  <a:ea typeface="Noto Sans"/>
                  <a:cs typeface="Noto Sans"/>
                  <a:sym typeface="Noto Sans"/>
                </a:rPr>
              </a:br>
              <a:r>
                <a:rPr lang="en-US" sz="1000">
                  <a:solidFill>
                    <a:schemeClr val="dk1"/>
                  </a:solidFill>
                  <a:latin typeface="Noto Sans"/>
                  <a:ea typeface="Noto Sans"/>
                  <a:cs typeface="Noto Sans"/>
                  <a:sym typeface="Noto Sans"/>
                </a:rP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r>
                <a:t/>
              </a:r>
              <a:endParaRPr sz="1000">
                <a:solidFill>
                  <a:schemeClr val="dk1"/>
                </a:solidFill>
                <a:latin typeface="Noto Sans"/>
                <a:ea typeface="Noto Sans"/>
                <a:cs typeface="Noto Sans"/>
                <a:sym typeface="Noto Sans"/>
              </a:endParaRPr>
            </a:p>
          </p:txBody>
        </p:sp>
      </p:grpSp>
      <p:grpSp>
        <p:nvGrpSpPr>
          <p:cNvPr id="1043" name="Google Shape;1043;p109"/>
          <p:cNvGrpSpPr/>
          <p:nvPr/>
        </p:nvGrpSpPr>
        <p:grpSpPr>
          <a:xfrm>
            <a:off x="485075" y="3501012"/>
            <a:ext cx="3448196" cy="500414"/>
            <a:chOff x="0" y="-57150"/>
            <a:chExt cx="5523300" cy="1334438"/>
          </a:xfrm>
        </p:grpSpPr>
        <p:sp>
          <p:nvSpPr>
            <p:cNvPr id="1044" name="Google Shape;1044;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600">
                  <a:solidFill>
                    <a:schemeClr val="dk1"/>
                  </a:solidFill>
                  <a:latin typeface="Delicious Handrawn"/>
                  <a:ea typeface="Delicious Handrawn"/>
                  <a:cs typeface="Delicious Handrawn"/>
                  <a:sym typeface="Delicious Handrawn"/>
                </a:rPr>
                <a:t>TYPE </a:t>
              </a:r>
              <a:r>
                <a:rPr b="1" lang="en-US" sz="1600">
                  <a:solidFill>
                    <a:srgbClr val="00969B"/>
                  </a:solidFill>
                  <a:latin typeface="Delicious Handrawn"/>
                  <a:ea typeface="Delicious Handrawn"/>
                  <a:cs typeface="Delicious Handrawn"/>
                  <a:sym typeface="Delicious Handrawn"/>
                </a:rPr>
                <a:t>PLAY</a:t>
              </a:r>
              <a:endParaRPr b="1" sz="1300">
                <a:solidFill>
                  <a:srgbClr val="00969B"/>
                </a:solidFill>
                <a:latin typeface="Delicious Handrawn"/>
                <a:ea typeface="Delicious Handrawn"/>
                <a:cs typeface="Delicious Handrawn"/>
                <a:sym typeface="Delicious Handrawn"/>
              </a:endParaRPr>
            </a:p>
          </p:txBody>
        </p:sp>
        <p:sp>
          <p:nvSpPr>
            <p:cNvPr id="1045" name="Google Shape;1045;p109"/>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000">
                  <a:solidFill>
                    <a:schemeClr val="dk1"/>
                  </a:solidFill>
                  <a:latin typeface="Noto Sans"/>
                  <a:ea typeface="Noto Sans"/>
                  <a:cs typeface="Noto Sans"/>
                  <a:sym typeface="Noto Sans"/>
                </a:rPr>
                <a:t>Find playful activities to do with your girl, boy, or teen</a:t>
              </a:r>
              <a:endParaRPr sz="700">
                <a:solidFill>
                  <a:schemeClr val="dk1"/>
                </a:solidFill>
                <a:latin typeface="Noto Sans"/>
                <a:ea typeface="Noto Sans"/>
                <a:cs typeface="Noto Sans"/>
                <a:sym typeface="Noto Sans"/>
              </a:endParaRPr>
            </a:p>
          </p:txBody>
        </p:sp>
      </p:grpSp>
      <p:grpSp>
        <p:nvGrpSpPr>
          <p:cNvPr id="1046" name="Google Shape;1046;p109"/>
          <p:cNvGrpSpPr/>
          <p:nvPr/>
        </p:nvGrpSpPr>
        <p:grpSpPr>
          <a:xfrm>
            <a:off x="4906000" y="3522162"/>
            <a:ext cx="3448196" cy="715964"/>
            <a:chOff x="0" y="-57150"/>
            <a:chExt cx="5523300" cy="1909238"/>
          </a:xfrm>
        </p:grpSpPr>
        <p:sp>
          <p:nvSpPr>
            <p:cNvPr id="1047" name="Google Shape;1047;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600">
                  <a:solidFill>
                    <a:schemeClr val="dk1"/>
                  </a:solidFill>
                  <a:latin typeface="Delicious Handrawn"/>
                  <a:ea typeface="Delicious Handrawn"/>
                  <a:cs typeface="Delicious Handrawn"/>
                  <a:sym typeface="Delicious Handrawn"/>
                </a:rPr>
                <a:t>TYPE </a:t>
              </a:r>
              <a:r>
                <a:rPr b="1" lang="en-US" sz="1600">
                  <a:solidFill>
                    <a:srgbClr val="00969B"/>
                  </a:solidFill>
                  <a:latin typeface="Delicious Handrawn"/>
                  <a:ea typeface="Delicious Handrawn"/>
                  <a:cs typeface="Delicious Handrawn"/>
                  <a:sym typeface="Delicious Handrawn"/>
                </a:rPr>
                <a:t>HELP</a:t>
              </a:r>
              <a:endParaRPr b="1" sz="1300">
                <a:solidFill>
                  <a:srgbClr val="00969B"/>
                </a:solidFill>
                <a:latin typeface="Delicious Handrawn"/>
                <a:ea typeface="Delicious Handrawn"/>
                <a:cs typeface="Delicious Handrawn"/>
                <a:sym typeface="Delicious Handrawn"/>
              </a:endParaRPr>
            </a:p>
          </p:txBody>
        </p:sp>
        <p:sp>
          <p:nvSpPr>
            <p:cNvPr id="1048" name="Google Shape;1048;p109"/>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1000">
                  <a:solidFill>
                    <a:schemeClr val="dk1"/>
                  </a:solidFill>
                  <a:latin typeface="Noto Sans"/>
                  <a:ea typeface="Noto Sans"/>
                  <a:cs typeface="Noto Sans"/>
                  <a:sym typeface="Noto Sans"/>
                </a:rP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4" name="Google Shape;1054;p11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en-US" sz="2300">
                <a:solidFill>
                  <a:schemeClr val="lt1"/>
                </a:solidFill>
              </a:rP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0" name="Google Shape;1060;p11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lang="en-US" sz="2300">
                <a:solidFill>
                  <a:schemeClr val="lt1"/>
                </a:solidFill>
              </a:rP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2" name="Google Shape;322;p49"/>
          <p:cNvSpPr txBox="1"/>
          <p:nvPr/>
        </p:nvSpPr>
        <p:spPr>
          <a:xfrm>
            <a:off x="286222" y="197506"/>
            <a:ext cx="8857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Welcome and Introductions</a:t>
            </a:r>
            <a:endParaRPr b="1">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latin typeface="Delicious Handrawn"/>
              <a:ea typeface="Delicious Handrawn"/>
              <a:cs typeface="Delicious Handrawn"/>
              <a:sym typeface="Delicious Handrawn"/>
            </a:endParaRPr>
          </a:p>
        </p:txBody>
      </p:sp>
      <p:sp>
        <p:nvSpPr>
          <p:cNvPr id="323" name="Google Shape;323;p49"/>
          <p:cNvSpPr txBox="1"/>
          <p:nvPr/>
        </p:nvSpPr>
        <p:spPr>
          <a:xfrm>
            <a:off x="1594625" y="1755900"/>
            <a:ext cx="55011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pPr>
            <a:r>
              <a:rPr b="1" lang="en-US" sz="5000">
                <a:solidFill>
                  <a:srgbClr val="019FE4"/>
                </a:solidFill>
                <a:latin typeface="Delicious Handrawn"/>
                <a:ea typeface="Delicious Handrawn"/>
                <a:cs typeface="Delicious Handrawn"/>
                <a:sym typeface="Delicious Handrawn"/>
              </a:rPr>
              <a:t>LET’S SET SOME GROUND RULES</a:t>
            </a:r>
            <a:endParaRPr b="1" i="0" sz="5000" u="none" cap="none" strike="noStrike">
              <a:solidFill>
                <a:srgbClr val="019FE4"/>
              </a:solidFill>
              <a:latin typeface="Delicious Handrawn"/>
              <a:ea typeface="Delicious Handrawn"/>
              <a:cs typeface="Delicious Handrawn"/>
              <a:sym typeface="Delicious Handrawn"/>
            </a:endParaRPr>
          </a:p>
        </p:txBody>
      </p:sp>
      <p:sp>
        <p:nvSpPr>
          <p:cNvPr id="324" name="Google Shape;324;p49"/>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5" name="Google Shape;325;p49"/>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6" name="Google Shape;326;p49"/>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7" name="Google Shape;327;p49"/>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8" name="Google Shape;328;p49"/>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9" name="Google Shape;329;p49"/>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064" name="Shape 1064"/>
        <p:cNvGrpSpPr/>
        <p:nvPr/>
      </p:nvGrpSpPr>
      <p:grpSpPr>
        <a:xfrm>
          <a:off x="0" y="0"/>
          <a:ext cx="0" cy="0"/>
          <a:chOff x="0" y="0"/>
          <a:chExt cx="0" cy="0"/>
        </a:xfrm>
      </p:grpSpPr>
      <p:pic>
        <p:nvPicPr>
          <p:cNvPr id="1065" name="Google Shape;1065;p112"/>
          <p:cNvPicPr preferRelativeResize="0"/>
          <p:nvPr/>
        </p:nvPicPr>
        <p:blipFill>
          <a:blip r:embed="rId3">
            <a:alphaModFix/>
          </a:blip>
          <a:stretch>
            <a:fillRect/>
          </a:stretch>
        </p:blipFill>
        <p:spPr>
          <a:xfrm flipH="1" rot="10800000">
            <a:off x="3360500" y="877575"/>
            <a:ext cx="2215375" cy="2215375"/>
          </a:xfrm>
          <a:prstGeom prst="rect">
            <a:avLst/>
          </a:prstGeom>
          <a:noFill/>
          <a:ln>
            <a:noFill/>
          </a:ln>
        </p:spPr>
      </p:pic>
      <p:sp>
        <p:nvSpPr>
          <p:cNvPr id="1066" name="Google Shape;1066;p112"/>
          <p:cNvSpPr txBox="1"/>
          <p:nvPr/>
        </p:nvSpPr>
        <p:spPr>
          <a:xfrm>
            <a:off x="1588052" y="3585275"/>
            <a:ext cx="5967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latin typeface="Delicious Handrawn"/>
                <a:ea typeface="Delicious Handrawn"/>
                <a:cs typeface="Delicious Handrawn"/>
                <a:sym typeface="Delicious Handrawn"/>
              </a:rPr>
              <a:t>Role switch to being facilitators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1070" name="Shape 1070"/>
        <p:cNvGrpSpPr/>
        <p:nvPr/>
      </p:nvGrpSpPr>
      <p:grpSpPr>
        <a:xfrm>
          <a:off x="0" y="0"/>
          <a:ext cx="0" cy="0"/>
          <a:chOff x="0" y="0"/>
          <a:chExt cx="0" cy="0"/>
        </a:xfrm>
      </p:grpSpPr>
      <p:sp>
        <p:nvSpPr>
          <p:cNvPr id="1071" name="Google Shape;1071;p113"/>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4200">
                <a:solidFill>
                  <a:schemeClr val="lt1"/>
                </a:solidFill>
              </a:rPr>
              <a:t>What facilitation skills did you notice when we were delivering these activities?</a:t>
            </a:r>
            <a:endParaRPr b="1" sz="4200">
              <a:solidFill>
                <a:schemeClr val="lt1"/>
              </a:solidFill>
            </a:endParaRPr>
          </a:p>
          <a:p>
            <a:pPr indent="0" lvl="0" marL="0" rtl="0" algn="l">
              <a:spcBef>
                <a:spcPts val="1200"/>
              </a:spcBef>
              <a:spcAft>
                <a:spcPts val="0"/>
              </a:spcAft>
              <a:buNone/>
            </a:pPr>
            <a:r>
              <a:t/>
            </a:r>
            <a:endParaRPr b="1" sz="4200">
              <a:solidFill>
                <a:schemeClr val="lt1"/>
              </a:solidFill>
            </a:endParaRPr>
          </a:p>
          <a:p>
            <a:pPr indent="0" lvl="0" marL="0" rtl="0" algn="l">
              <a:spcBef>
                <a:spcPts val="0"/>
              </a:spcBef>
              <a:spcAft>
                <a:spcPts val="0"/>
              </a:spcAft>
              <a:buNone/>
            </a:pPr>
            <a:r>
              <a:rPr b="1" lang="en-US" sz="4200">
                <a:solidFill>
                  <a:schemeClr val="lt1"/>
                </a:solidFill>
              </a:rPr>
              <a:t>Share in Q&amp;A</a:t>
            </a:r>
            <a:endParaRPr b="1" sz="42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075" name="Shape 1075"/>
        <p:cNvGrpSpPr/>
        <p:nvPr/>
      </p:nvGrpSpPr>
      <p:grpSpPr>
        <a:xfrm>
          <a:off x="0" y="0"/>
          <a:ext cx="0" cy="0"/>
          <a:chOff x="0" y="0"/>
          <a:chExt cx="0" cy="0"/>
        </a:xfrm>
      </p:grpSpPr>
      <p:sp>
        <p:nvSpPr>
          <p:cNvPr id="1076" name="Google Shape;1076;p114"/>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4: Setting up Formando Conciencia+</a:t>
            </a:r>
            <a:endParaRPr b="1" sz="50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5"/>
          <p:cNvSpPr/>
          <p:nvPr/>
        </p:nvSpPr>
        <p:spPr>
          <a:xfrm rot="-5400000">
            <a:off x="2622450" y="-2421225"/>
            <a:ext cx="480900" cy="57258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2" name="Google Shape;1082;p11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Setting up Formando Conciencia+</a:t>
            </a:r>
            <a:endParaRPr b="0" i="0" sz="1400" u="none" cap="none" strike="noStrike">
              <a:solidFill>
                <a:srgbClr val="000000"/>
              </a:solidFill>
              <a:latin typeface="Arial"/>
              <a:ea typeface="Arial"/>
              <a:cs typeface="Arial"/>
              <a:sym typeface="Arial"/>
            </a:endParaRPr>
          </a:p>
        </p:txBody>
      </p:sp>
      <p:pic>
        <p:nvPicPr>
          <p:cNvPr id="1083" name="Google Shape;1083;p115"/>
          <p:cNvPicPr preferRelativeResize="0"/>
          <p:nvPr/>
        </p:nvPicPr>
        <p:blipFill rotWithShape="1">
          <a:blip r:embed="rId4">
            <a:alphaModFix/>
          </a:blip>
          <a:srcRect b="0" l="0" r="0" t="0"/>
          <a:stretch/>
        </p:blipFill>
        <p:spPr>
          <a:xfrm>
            <a:off x="849787" y="902375"/>
            <a:ext cx="2624701" cy="2624701"/>
          </a:xfrm>
          <a:prstGeom prst="rect">
            <a:avLst/>
          </a:prstGeom>
          <a:noFill/>
          <a:ln>
            <a:noFill/>
          </a:ln>
        </p:spPr>
      </p:pic>
      <p:sp>
        <p:nvSpPr>
          <p:cNvPr id="1084" name="Google Shape;1084;p115"/>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oto Sans"/>
                <a:ea typeface="Noto Sans"/>
                <a:cs typeface="Noto Sans"/>
                <a:sym typeface="Noto Sans"/>
              </a:rPr>
              <a:t>Scan the QR code to download the app from the Google Play Store</a:t>
            </a:r>
            <a:endParaRPr>
              <a:latin typeface="Noto Sans"/>
              <a:ea typeface="Noto Sans"/>
              <a:cs typeface="Noto Sans"/>
              <a:sym typeface="Noto Sans"/>
            </a:endParaRPr>
          </a:p>
        </p:txBody>
      </p:sp>
      <p:pic>
        <p:nvPicPr>
          <p:cNvPr id="1085" name="Google Shape;1085;p115"/>
          <p:cNvPicPr preferRelativeResize="0"/>
          <p:nvPr/>
        </p:nvPicPr>
        <p:blipFill rotWithShape="1">
          <a:blip r:embed="rId5">
            <a:alphaModFix/>
          </a:blip>
          <a:srcRect b="0" l="0" r="0" t="0"/>
          <a:stretch/>
        </p:blipFill>
        <p:spPr>
          <a:xfrm>
            <a:off x="5501063" y="960676"/>
            <a:ext cx="2508098" cy="2508098"/>
          </a:xfrm>
          <a:prstGeom prst="rect">
            <a:avLst/>
          </a:prstGeom>
          <a:noFill/>
          <a:ln>
            <a:noFill/>
          </a:ln>
        </p:spPr>
      </p:pic>
      <p:sp>
        <p:nvSpPr>
          <p:cNvPr id="1086" name="Google Shape;1086;p115"/>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oto Sans"/>
                <a:ea typeface="Noto Sans"/>
                <a:cs typeface="Noto Sans"/>
                <a:sym typeface="Noto Sans"/>
              </a:rPr>
              <a:t>If you don’t have access to Google Play Store, scan the QR code to access the web-version of the App</a:t>
            </a:r>
            <a:endParaRPr>
              <a:latin typeface="Noto Sans"/>
              <a:ea typeface="Noto Sans"/>
              <a:cs typeface="Noto Sans"/>
              <a:sym typeface="No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6"/>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2" name="Google Shape;1092;p11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Setting up Formando Conciencia+</a:t>
            </a:r>
            <a:endParaRPr b="0" i="0" sz="1400" u="none" cap="none" strike="noStrike">
              <a:solidFill>
                <a:srgbClr val="000000"/>
              </a:solidFill>
              <a:latin typeface="Arial"/>
              <a:ea typeface="Arial"/>
              <a:cs typeface="Arial"/>
              <a:sym typeface="Arial"/>
            </a:endParaRPr>
          </a:p>
        </p:txBody>
      </p:sp>
      <p:grpSp>
        <p:nvGrpSpPr>
          <p:cNvPr id="1093" name="Google Shape;1093;p116"/>
          <p:cNvGrpSpPr/>
          <p:nvPr/>
        </p:nvGrpSpPr>
        <p:grpSpPr>
          <a:xfrm>
            <a:off x="923650" y="1498300"/>
            <a:ext cx="1451100" cy="2621700"/>
            <a:chOff x="923650" y="1498300"/>
            <a:chExt cx="1451100" cy="2621700"/>
          </a:xfrm>
        </p:grpSpPr>
        <p:sp>
          <p:nvSpPr>
            <p:cNvPr id="1094" name="Google Shape;1094;p116"/>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chemeClr val="lt1"/>
                  </a:solidFill>
                  <a:latin typeface="Delicious Handrawn"/>
                  <a:ea typeface="Delicious Handrawn"/>
                  <a:cs typeface="Delicious Handrawn"/>
                  <a:sym typeface="Delicious Handrawn"/>
                </a:rPr>
                <a:t>01</a:t>
              </a:r>
              <a:endParaRPr sz="3100">
                <a:solidFill>
                  <a:schemeClr val="lt1"/>
                </a:solidFill>
                <a:latin typeface="Delicious Handrawn"/>
                <a:ea typeface="Delicious Handrawn"/>
                <a:cs typeface="Delicious Handrawn"/>
                <a:sym typeface="Delicious Handrawn"/>
              </a:endParaRPr>
            </a:p>
          </p:txBody>
        </p:sp>
        <p:cxnSp>
          <p:nvCxnSpPr>
            <p:cNvPr id="1095" name="Google Shape;1095;p116"/>
            <p:cNvCxnSpPr>
              <a:stCxn id="1094"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6"/>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oto Sans"/>
                  <a:ea typeface="Noto Sans"/>
                  <a:cs typeface="Noto Sans"/>
                  <a:sym typeface="Noto Sans"/>
                </a:rPr>
                <a:t>Add parents to Formando Conciencia+ App</a:t>
              </a:r>
              <a:endParaRPr>
                <a:latin typeface="Noto Sans"/>
                <a:ea typeface="Noto Sans"/>
                <a:cs typeface="Noto Sans"/>
                <a:sym typeface="Noto Sans"/>
              </a:endParaRPr>
            </a:p>
          </p:txBody>
        </p:sp>
      </p:grpSp>
      <p:grpSp>
        <p:nvGrpSpPr>
          <p:cNvPr id="1097" name="Google Shape;1097;p116"/>
          <p:cNvGrpSpPr/>
          <p:nvPr/>
        </p:nvGrpSpPr>
        <p:grpSpPr>
          <a:xfrm>
            <a:off x="2669999" y="1498300"/>
            <a:ext cx="1631700" cy="2621700"/>
            <a:chOff x="3084595" y="1498300"/>
            <a:chExt cx="1631700" cy="2621700"/>
          </a:xfrm>
        </p:grpSpPr>
        <p:sp>
          <p:nvSpPr>
            <p:cNvPr id="1098" name="Google Shape;1098;p116"/>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chemeClr val="lt1"/>
                  </a:solidFill>
                  <a:latin typeface="Delicious Handrawn"/>
                  <a:ea typeface="Delicious Handrawn"/>
                  <a:cs typeface="Delicious Handrawn"/>
                  <a:sym typeface="Delicious Handrawn"/>
                </a:rPr>
                <a:t>02</a:t>
              </a:r>
              <a:endParaRPr sz="3100">
                <a:solidFill>
                  <a:schemeClr val="lt1"/>
                </a:solidFill>
                <a:latin typeface="Delicious Handrawn"/>
                <a:ea typeface="Delicious Handrawn"/>
                <a:cs typeface="Delicious Handrawn"/>
                <a:sym typeface="Delicious Handrawn"/>
              </a:endParaRPr>
            </a:p>
          </p:txBody>
        </p:sp>
        <p:cxnSp>
          <p:nvCxnSpPr>
            <p:cNvPr id="1099" name="Google Shape;1099;p116"/>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0" name="Google Shape;1100;p116"/>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oto Sans"/>
                  <a:ea typeface="Noto Sans"/>
                  <a:cs typeface="Noto Sans"/>
                  <a:sym typeface="Noto Sans"/>
                </a:rPr>
                <a:t>Access facilitator guide for in-person onboarding session</a:t>
              </a:r>
              <a:endParaRPr>
                <a:latin typeface="Noto Sans"/>
                <a:ea typeface="Noto Sans"/>
                <a:cs typeface="Noto Sans"/>
                <a:sym typeface="Noto Sans"/>
              </a:endParaRPr>
            </a:p>
          </p:txBody>
        </p:sp>
      </p:grpSp>
      <p:grpSp>
        <p:nvGrpSpPr>
          <p:cNvPr id="1101" name="Google Shape;1101;p116"/>
          <p:cNvGrpSpPr/>
          <p:nvPr/>
        </p:nvGrpSpPr>
        <p:grpSpPr>
          <a:xfrm>
            <a:off x="4596958" y="1498300"/>
            <a:ext cx="1451100" cy="2621700"/>
            <a:chOff x="4804263" y="1498300"/>
            <a:chExt cx="1451100" cy="2621700"/>
          </a:xfrm>
        </p:grpSpPr>
        <p:sp>
          <p:nvSpPr>
            <p:cNvPr id="1102" name="Google Shape;1102;p116"/>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chemeClr val="lt1"/>
                  </a:solidFill>
                  <a:latin typeface="Delicious Handrawn"/>
                  <a:ea typeface="Delicious Handrawn"/>
                  <a:cs typeface="Delicious Handrawn"/>
                  <a:sym typeface="Delicious Handrawn"/>
                </a:rPr>
                <a:t>03</a:t>
              </a:r>
              <a:endParaRPr sz="3100">
                <a:solidFill>
                  <a:schemeClr val="lt1"/>
                </a:solidFill>
                <a:latin typeface="Delicious Handrawn"/>
                <a:ea typeface="Delicious Handrawn"/>
                <a:cs typeface="Delicious Handrawn"/>
                <a:sym typeface="Delicious Handrawn"/>
              </a:endParaRPr>
            </a:p>
          </p:txBody>
        </p:sp>
        <p:cxnSp>
          <p:nvCxnSpPr>
            <p:cNvPr id="1103" name="Google Shape;1103;p116"/>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4" name="Google Shape;1104;p116"/>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oto Sans"/>
                  <a:ea typeface="Noto Sans"/>
                  <a:cs typeface="Noto Sans"/>
                  <a:sym typeface="Noto Sans"/>
                </a:rPr>
                <a:t>Find messages to conduct WhatsApp Chat session</a:t>
              </a:r>
              <a:endParaRPr>
                <a:latin typeface="Noto Sans"/>
                <a:ea typeface="Noto Sans"/>
                <a:cs typeface="Noto Sans"/>
                <a:sym typeface="Noto Sans"/>
              </a:endParaRPr>
            </a:p>
          </p:txBody>
        </p:sp>
      </p:grpSp>
      <p:grpSp>
        <p:nvGrpSpPr>
          <p:cNvPr id="1105" name="Google Shape;1105;p116"/>
          <p:cNvGrpSpPr/>
          <p:nvPr/>
        </p:nvGrpSpPr>
        <p:grpSpPr>
          <a:xfrm>
            <a:off x="6433613" y="1498300"/>
            <a:ext cx="1451100" cy="2527925"/>
            <a:chOff x="6433613" y="1498300"/>
            <a:chExt cx="1451100" cy="2527925"/>
          </a:xfrm>
        </p:grpSpPr>
        <p:sp>
          <p:nvSpPr>
            <p:cNvPr id="1106" name="Google Shape;1106;p116"/>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100">
                  <a:solidFill>
                    <a:schemeClr val="lt1"/>
                  </a:solidFill>
                  <a:latin typeface="Delicious Handrawn"/>
                  <a:ea typeface="Delicious Handrawn"/>
                  <a:cs typeface="Delicious Handrawn"/>
                  <a:sym typeface="Delicious Handrawn"/>
                </a:rPr>
                <a:t>04</a:t>
              </a:r>
              <a:endParaRPr sz="3100">
                <a:solidFill>
                  <a:schemeClr val="lt1"/>
                </a:solidFill>
                <a:latin typeface="Delicious Handrawn"/>
                <a:ea typeface="Delicious Handrawn"/>
                <a:cs typeface="Delicious Handrawn"/>
                <a:sym typeface="Delicious Handrawn"/>
              </a:endParaRPr>
            </a:p>
          </p:txBody>
        </p:sp>
        <p:cxnSp>
          <p:nvCxnSpPr>
            <p:cNvPr id="1107" name="Google Shape;1107;p116"/>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1108" name="Google Shape;1108;p116"/>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oto Sans"/>
                  <a:ea typeface="Noto Sans"/>
                  <a:cs typeface="Noto Sans"/>
                  <a:sym typeface="Noto Sans"/>
                </a:rPr>
                <a:t>Handle </a:t>
              </a:r>
              <a:r>
                <a:rPr lang="en-US">
                  <a:latin typeface="Noto Sans"/>
                  <a:ea typeface="Noto Sans"/>
                  <a:cs typeface="Noto Sans"/>
                  <a:sym typeface="Noto Sans"/>
                </a:rPr>
                <a:t>safeguarding</a:t>
              </a:r>
              <a:r>
                <a:rPr lang="en-US">
                  <a:latin typeface="Noto Sans"/>
                  <a:ea typeface="Noto Sans"/>
                  <a:cs typeface="Noto Sans"/>
                  <a:sym typeface="Noto Sans"/>
                </a:rPr>
                <a:t> issues </a:t>
              </a:r>
              <a:endParaRPr>
                <a:latin typeface="Noto Sans"/>
                <a:ea typeface="Noto Sans"/>
                <a:cs typeface="Noto Sans"/>
                <a:sym typeface="Noto Sans"/>
              </a:endParaRPr>
            </a:p>
          </p:txBody>
        </p:sp>
      </p:grpSp>
      <p:sp>
        <p:nvSpPr>
          <p:cNvPr id="1109" name="Google Shape;1109;p116"/>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DB3614"/>
                </a:solidFill>
              </a:rPr>
              <a:t>What will you use Formando Conciencia+ App for?</a:t>
            </a:r>
            <a:endParaRPr sz="16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7"/>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5" name="Google Shape;1115;p11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Setting up Formando Conciencia+</a:t>
            </a:r>
            <a:endParaRPr b="0" i="0" sz="1400" u="none" cap="none" strike="noStrike">
              <a:solidFill>
                <a:srgbClr val="000000"/>
              </a:solidFill>
              <a:latin typeface="Arial"/>
              <a:ea typeface="Arial"/>
              <a:cs typeface="Arial"/>
              <a:sym typeface="Arial"/>
            </a:endParaRPr>
          </a:p>
        </p:txBody>
      </p:sp>
      <p:pic>
        <p:nvPicPr>
          <p:cNvPr id="1116" name="Google Shape;1116;p117" title="crear perfil .mp4">
            <a:hlinkClick r:id="rId3"/>
          </p:cNvPr>
          <p:cNvPicPr preferRelativeResize="0"/>
          <p:nvPr/>
        </p:nvPicPr>
        <p:blipFill>
          <a:blip r:embed="rId4">
            <a:alphaModFix/>
          </a:blip>
          <a:stretch>
            <a:fillRect/>
          </a:stretch>
        </p:blipFill>
        <p:spPr>
          <a:xfrm>
            <a:off x="5963738" y="0"/>
            <a:ext cx="318027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20" name="Shape 1120"/>
        <p:cNvGrpSpPr/>
        <p:nvPr/>
      </p:nvGrpSpPr>
      <p:grpSpPr>
        <a:xfrm>
          <a:off x="0" y="0"/>
          <a:ext cx="0" cy="0"/>
          <a:chOff x="0" y="0"/>
          <a:chExt cx="0" cy="0"/>
        </a:xfrm>
      </p:grpSpPr>
      <p:sp>
        <p:nvSpPr>
          <p:cNvPr id="1121" name="Google Shape;1121;p118"/>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Overview of Formando Conciencia+ App </a:t>
            </a:r>
            <a:endParaRPr b="1" sz="5000">
              <a:solidFill>
                <a:schemeClr val="lt1"/>
              </a:solidFill>
            </a:endParaRPr>
          </a:p>
        </p:txBody>
      </p:sp>
      <p:pic>
        <p:nvPicPr>
          <p:cNvPr id="1122" name="Google Shape;1122;p118"/>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126" name="Shape 1126"/>
        <p:cNvGrpSpPr/>
        <p:nvPr/>
      </p:nvGrpSpPr>
      <p:grpSpPr>
        <a:xfrm>
          <a:off x="0" y="0"/>
          <a:ext cx="0" cy="0"/>
          <a:chOff x="0" y="0"/>
          <a:chExt cx="0" cy="0"/>
        </a:xfrm>
      </p:grpSpPr>
      <p:sp>
        <p:nvSpPr>
          <p:cNvPr id="1127" name="Google Shape;1127;p119"/>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Closing </a:t>
            </a:r>
            <a:endParaRPr b="1" sz="50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0"/>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3" name="Google Shape;1133;p12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Closing</a:t>
            </a:r>
            <a:endParaRPr b="0" i="0" sz="1400" u="none" cap="none" strike="noStrike">
              <a:solidFill>
                <a:srgbClr val="000000"/>
              </a:solidFill>
              <a:latin typeface="Arial"/>
              <a:ea typeface="Arial"/>
              <a:cs typeface="Arial"/>
              <a:sym typeface="Arial"/>
            </a:endParaRPr>
          </a:p>
        </p:txBody>
      </p:sp>
      <p:sp>
        <p:nvSpPr>
          <p:cNvPr id="1134" name="Google Shape;1134;p120"/>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What did we cover so far? </a:t>
            </a:r>
            <a:endParaRPr b="0" i="0" sz="1600" u="none" cap="none" strike="noStrike">
              <a:solidFill>
                <a:schemeClr val="accent5"/>
              </a:solidFill>
              <a:latin typeface="Arial"/>
              <a:ea typeface="Arial"/>
              <a:cs typeface="Arial"/>
              <a:sym typeface="Arial"/>
            </a:endParaRPr>
          </a:p>
        </p:txBody>
      </p:sp>
      <p:sp>
        <p:nvSpPr>
          <p:cNvPr id="1135" name="Google Shape;1135;p120"/>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Background, overview, and structure of Crianza con Conciencia+</a:t>
            </a:r>
            <a:endParaRPr b="0" i="0" sz="1600" u="none" cap="none" strike="noStrike">
              <a:solidFill>
                <a:srgbClr val="000000"/>
              </a:solidFill>
              <a:latin typeface="Arial"/>
              <a:ea typeface="Arial"/>
              <a:cs typeface="Arial"/>
              <a:sym typeface="Arial"/>
            </a:endParaRPr>
          </a:p>
        </p:txBody>
      </p:sp>
      <p:grpSp>
        <p:nvGrpSpPr>
          <p:cNvPr id="1136" name="Google Shape;1136;p120"/>
          <p:cNvGrpSpPr/>
          <p:nvPr/>
        </p:nvGrpSpPr>
        <p:grpSpPr>
          <a:xfrm>
            <a:off x="617712" y="1736969"/>
            <a:ext cx="480873" cy="480925"/>
            <a:chOff x="475577" y="1034115"/>
            <a:chExt cx="523200" cy="523200"/>
          </a:xfrm>
        </p:grpSpPr>
        <p:sp>
          <p:nvSpPr>
            <p:cNvPr id="1137" name="Google Shape;1137;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1138" name="Google Shape;1138;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39" name="Google Shape;1139;p120"/>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Facilitation skills: Accept, Explore, Connect and </a:t>
            </a:r>
            <a:r>
              <a:rPr lang="en-US" sz="1600">
                <a:solidFill>
                  <a:srgbClr val="0C4061"/>
                </a:solidFill>
              </a:rPr>
              <a:t>Practise</a:t>
            </a:r>
            <a:endParaRPr b="0" i="0" sz="1600" u="none" cap="none" strike="noStrike">
              <a:solidFill>
                <a:srgbClr val="000000"/>
              </a:solidFill>
              <a:latin typeface="Arial"/>
              <a:ea typeface="Arial"/>
              <a:cs typeface="Arial"/>
              <a:sym typeface="Arial"/>
            </a:endParaRPr>
          </a:p>
        </p:txBody>
      </p:sp>
      <p:grpSp>
        <p:nvGrpSpPr>
          <p:cNvPr id="1140" name="Google Shape;1140;p120"/>
          <p:cNvGrpSpPr/>
          <p:nvPr/>
        </p:nvGrpSpPr>
        <p:grpSpPr>
          <a:xfrm>
            <a:off x="617712" y="2446159"/>
            <a:ext cx="480873" cy="480925"/>
            <a:chOff x="475577" y="1034115"/>
            <a:chExt cx="523200" cy="523200"/>
          </a:xfrm>
        </p:grpSpPr>
        <p:sp>
          <p:nvSpPr>
            <p:cNvPr id="1141" name="Google Shape;1141;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1142" name="Google Shape;1142;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3" name="Google Shape;1143;p120"/>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Setting up Formando Conciencia+ App </a:t>
            </a:r>
            <a:endParaRPr b="0" i="0" sz="1600" u="none" cap="none" strike="noStrike">
              <a:solidFill>
                <a:srgbClr val="000000"/>
              </a:solidFill>
              <a:latin typeface="Arial"/>
              <a:ea typeface="Arial"/>
              <a:cs typeface="Arial"/>
              <a:sym typeface="Arial"/>
            </a:endParaRPr>
          </a:p>
        </p:txBody>
      </p:sp>
      <p:grpSp>
        <p:nvGrpSpPr>
          <p:cNvPr id="1144" name="Google Shape;1144;p120"/>
          <p:cNvGrpSpPr/>
          <p:nvPr/>
        </p:nvGrpSpPr>
        <p:grpSpPr>
          <a:xfrm>
            <a:off x="617712" y="3155348"/>
            <a:ext cx="480873" cy="480925"/>
            <a:chOff x="475577" y="1034115"/>
            <a:chExt cx="523200" cy="523200"/>
          </a:xfrm>
        </p:grpSpPr>
        <p:sp>
          <p:nvSpPr>
            <p:cNvPr id="1145" name="Google Shape;1145;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1146" name="Google Shape;1146;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7" name="Google Shape;1147;p120"/>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Live demo of the onboarding session (To be continued tomorrow) </a:t>
            </a:r>
            <a:endParaRPr b="0" i="0" sz="1600" u="none" cap="none" strike="noStrike">
              <a:solidFill>
                <a:srgbClr val="000000"/>
              </a:solidFill>
              <a:latin typeface="Arial"/>
              <a:ea typeface="Arial"/>
              <a:cs typeface="Arial"/>
              <a:sym typeface="Arial"/>
            </a:endParaRPr>
          </a:p>
        </p:txBody>
      </p:sp>
      <p:grpSp>
        <p:nvGrpSpPr>
          <p:cNvPr id="1148" name="Google Shape;1148;p120"/>
          <p:cNvGrpSpPr/>
          <p:nvPr/>
        </p:nvGrpSpPr>
        <p:grpSpPr>
          <a:xfrm>
            <a:off x="617712" y="3864537"/>
            <a:ext cx="480873" cy="480925"/>
            <a:chOff x="475577" y="1034115"/>
            <a:chExt cx="523200" cy="523200"/>
          </a:xfrm>
        </p:grpSpPr>
        <p:sp>
          <p:nvSpPr>
            <p:cNvPr id="1149" name="Google Shape;1149;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1150" name="Google Shape;1150;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1"/>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6" name="Google Shape;1156;p12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Closing</a:t>
            </a:r>
            <a:endParaRPr b="0" i="0" sz="1400" u="none" cap="none" strike="noStrike">
              <a:solidFill>
                <a:srgbClr val="000000"/>
              </a:solidFill>
              <a:latin typeface="Arial"/>
              <a:ea typeface="Arial"/>
              <a:cs typeface="Arial"/>
              <a:sym typeface="Arial"/>
            </a:endParaRPr>
          </a:p>
        </p:txBody>
      </p:sp>
      <p:sp>
        <p:nvSpPr>
          <p:cNvPr id="1157" name="Google Shape;1157;p121"/>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Home Assignment</a:t>
            </a:r>
            <a:endParaRPr b="0" i="0" sz="1600" u="none" cap="none" strike="noStrike">
              <a:solidFill>
                <a:schemeClr val="accent5"/>
              </a:solidFill>
              <a:latin typeface="Arial"/>
              <a:ea typeface="Arial"/>
              <a:cs typeface="Arial"/>
              <a:sym typeface="Arial"/>
            </a:endParaRPr>
          </a:p>
        </p:txBody>
      </p:sp>
      <p:sp>
        <p:nvSpPr>
          <p:cNvPr id="1158" name="Google Shape;1158;p121"/>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Review the facilitation skills you learned today - especially the AECP method.</a:t>
            </a:r>
            <a:endParaRPr sz="1600">
              <a:solidFill>
                <a:srgbClr val="0C4061"/>
              </a:solidFill>
            </a:endParaRPr>
          </a:p>
        </p:txBody>
      </p:sp>
      <p:grpSp>
        <p:nvGrpSpPr>
          <p:cNvPr id="1159" name="Google Shape;1159;p121"/>
          <p:cNvGrpSpPr/>
          <p:nvPr/>
        </p:nvGrpSpPr>
        <p:grpSpPr>
          <a:xfrm>
            <a:off x="628412" y="1683444"/>
            <a:ext cx="480873" cy="480925"/>
            <a:chOff x="475577" y="1034115"/>
            <a:chExt cx="523200" cy="523200"/>
          </a:xfrm>
        </p:grpSpPr>
        <p:sp>
          <p:nvSpPr>
            <p:cNvPr id="1160" name="Google Shape;1160;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1161" name="Google Shape;1161;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2" name="Google Shape;1162;p121"/>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Go through all the lessons in Crianza con Conciencia+ chatbot. At the end of each lesson, ask them to type NUEVO to start a new lesson.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r>
              <a:t/>
            </a:r>
            <a:endParaRPr sz="1600">
              <a:solidFill>
                <a:srgbClr val="0C4061"/>
              </a:solidFill>
            </a:endParaRPr>
          </a:p>
        </p:txBody>
      </p:sp>
      <p:grpSp>
        <p:nvGrpSpPr>
          <p:cNvPr id="1163" name="Google Shape;1163;p121"/>
          <p:cNvGrpSpPr/>
          <p:nvPr/>
        </p:nvGrpSpPr>
        <p:grpSpPr>
          <a:xfrm>
            <a:off x="628412" y="2392634"/>
            <a:ext cx="480873" cy="480925"/>
            <a:chOff x="475577" y="1034115"/>
            <a:chExt cx="523200" cy="523200"/>
          </a:xfrm>
        </p:grpSpPr>
        <p:sp>
          <p:nvSpPr>
            <p:cNvPr id="1164" name="Google Shape;1164;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1165" name="Google Shape;1165;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6" name="Google Shape;1166;p121"/>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rgbClr val="0C4061"/>
                </a:solidFill>
              </a:rPr>
              <a:t>If the participants are facing any issues, they can restart their chatbot by typing REANUDAR. </a:t>
            </a:r>
            <a:r>
              <a:rPr b="1" lang="en-US" sz="1600">
                <a:solidFill>
                  <a:srgbClr val="0C4061"/>
                </a:solidFill>
              </a:rPr>
              <a:t>DO NOT USE REANUDAR WITH PARENTS! </a:t>
            </a:r>
            <a:endParaRPr b="1" sz="1600">
              <a:solidFill>
                <a:srgbClr val="0C4061"/>
              </a:solidFill>
            </a:endParaRPr>
          </a:p>
        </p:txBody>
      </p:sp>
      <p:grpSp>
        <p:nvGrpSpPr>
          <p:cNvPr id="1167" name="Google Shape;1167;p121"/>
          <p:cNvGrpSpPr/>
          <p:nvPr/>
        </p:nvGrpSpPr>
        <p:grpSpPr>
          <a:xfrm>
            <a:off x="628412" y="3101823"/>
            <a:ext cx="480873" cy="480925"/>
            <a:chOff x="475577" y="1034115"/>
            <a:chExt cx="523200" cy="523200"/>
          </a:xfrm>
        </p:grpSpPr>
        <p:sp>
          <p:nvSpPr>
            <p:cNvPr id="1168" name="Google Shape;1168;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1169" name="Google Shape;1169;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70" name="Google Shape;1170;p121"/>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600">
                <a:solidFill>
                  <a:srgbClr val="0C4061"/>
                </a:solidFill>
              </a:rPr>
              <a:t>Remind the participants that these triggers are only for them during the training, and NOT to be shared with the parents during onboarding session. </a:t>
            </a:r>
            <a:endParaRPr b="1" sz="1600">
              <a:solidFill>
                <a:srgbClr val="0C4061"/>
              </a:solidFill>
            </a:endParaRPr>
          </a:p>
        </p:txBody>
      </p:sp>
      <p:grpSp>
        <p:nvGrpSpPr>
          <p:cNvPr id="1171" name="Google Shape;1171;p121"/>
          <p:cNvGrpSpPr/>
          <p:nvPr/>
        </p:nvGrpSpPr>
        <p:grpSpPr>
          <a:xfrm>
            <a:off x="628412" y="3811012"/>
            <a:ext cx="480873" cy="480925"/>
            <a:chOff x="475577" y="1034115"/>
            <a:chExt cx="523200" cy="523200"/>
          </a:xfrm>
        </p:grpSpPr>
        <p:sp>
          <p:nvSpPr>
            <p:cNvPr id="1172" name="Google Shape;1172;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Tick with solid fill" id="1173" name="Google Shape;1173;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5" name="Google Shape;335;p5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Welcome and Introductions</a:t>
            </a:r>
            <a:endParaRPr b="1" i="0" sz="1400" u="none" cap="none" strike="noStrike">
              <a:solidFill>
                <a:srgbClr val="000000"/>
              </a:solidFill>
            </a:endParaRPr>
          </a:p>
        </p:txBody>
      </p:sp>
      <p:sp>
        <p:nvSpPr>
          <p:cNvPr id="336" name="Google Shape;336;p50"/>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800">
                <a:solidFill>
                  <a:srgbClr val="EF1651"/>
                </a:solidFill>
              </a:rPr>
              <a:t>Some ground rules for our session: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pPr>
            <a:r>
              <a:rPr lang="en-US" sz="1600">
                <a:solidFill>
                  <a:schemeClr val="accent5"/>
                </a:solidFill>
              </a:rPr>
              <a:t>Be single-tasking during the session - be an active participant!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pPr>
            <a:r>
              <a:rPr lang="en-US" sz="1600">
                <a:solidFill>
                  <a:schemeClr val="accent5"/>
                </a:solidFill>
              </a:rPr>
              <a:t>Be considerate and respectful of diverse perspectives.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lang="en-US" sz="1600">
                <a:solidFill>
                  <a:schemeClr val="accent5"/>
                </a:solidFill>
              </a:rPr>
              <a:t>Practise active listening by keeping the video on whenever possible.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lang="en-US" sz="1600">
                <a:solidFill>
                  <a:schemeClr val="accent5"/>
                </a:solidFill>
              </a:rPr>
              <a:t>Use features like chat or hand raise to contribute.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lang="en-US" sz="1600">
                <a:solidFill>
                  <a:schemeClr val="accent5"/>
                </a:solidFill>
              </a:rPr>
              <a:t>Mute yourself when listening to others.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lang="en-US" sz="1600">
                <a:solidFill>
                  <a:schemeClr val="accent5"/>
                </a:solidFill>
              </a:rPr>
              <a:t>Join the workshop on time.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pPr>
            <a:r>
              <a:rPr i="1" lang="en-US" sz="1600">
                <a:solidFill>
                  <a:schemeClr val="accent5"/>
                </a:solidFill>
              </a:rPr>
              <a:t>Others?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2"/>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9" name="Google Shape;1179;p1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Overview of Facilitator Training Workshop</a:t>
            </a:r>
            <a:endParaRPr b="0" i="0" sz="1400" u="none" cap="none" strike="noStrike">
              <a:solidFill>
                <a:srgbClr val="000000"/>
              </a:solidFill>
              <a:latin typeface="Arial"/>
              <a:ea typeface="Arial"/>
              <a:cs typeface="Arial"/>
              <a:sym typeface="Arial"/>
            </a:endParaRPr>
          </a:p>
        </p:txBody>
      </p:sp>
      <p:sp>
        <p:nvSpPr>
          <p:cNvPr id="1180" name="Google Shape;1180;p122"/>
          <p:cNvSpPr txBox="1"/>
          <p:nvPr/>
        </p:nvSpPr>
        <p:spPr>
          <a:xfrm>
            <a:off x="6935725" y="251350"/>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614"/>
                </a:solidFill>
              </a:rPr>
              <a:t>Agenda for Day 2: </a:t>
            </a:r>
            <a:endParaRPr b="0" i="0" sz="1600" u="none" cap="none" strike="noStrike">
              <a:solidFill>
                <a:srgbClr val="123D5D"/>
              </a:solidFill>
              <a:latin typeface="Arial"/>
              <a:ea typeface="Arial"/>
              <a:cs typeface="Arial"/>
              <a:sym typeface="Arial"/>
            </a:endParaRPr>
          </a:p>
        </p:txBody>
      </p:sp>
      <p:graphicFrame>
        <p:nvGraphicFramePr>
          <p:cNvPr id="1181" name="Google Shape;1181;p122"/>
          <p:cNvGraphicFramePr/>
          <p:nvPr/>
        </p:nvGraphicFramePr>
        <p:xfrm>
          <a:off x="239975" y="835250"/>
          <a:ext cx="3000000" cy="3000000"/>
        </p:xfrm>
        <a:graphic>
          <a:graphicData uri="http://schemas.openxmlformats.org/drawingml/2006/table">
            <a:tbl>
              <a:tblPr>
                <a:noFill/>
                <a:tableStyleId>{14496B87-5704-4777-A86E-75ADE45BAD4F}</a:tableStyleId>
              </a:tblPr>
              <a:tblGrid>
                <a:gridCol w="1039300"/>
                <a:gridCol w="2759600"/>
                <a:gridCol w="4865125"/>
              </a:tblGrid>
              <a:tr h="100000">
                <a:tc>
                  <a:txBody>
                    <a:bodyPr/>
                    <a:lstStyle/>
                    <a:p>
                      <a:pPr indent="0" lvl="0" marL="0" rtl="0" algn="ctr">
                        <a:lnSpc>
                          <a:spcPct val="100000"/>
                        </a:lnSpc>
                        <a:spcBef>
                          <a:spcPts val="0"/>
                        </a:spcBef>
                        <a:spcAft>
                          <a:spcPts val="0"/>
                        </a:spcAft>
                        <a:buNone/>
                      </a:pPr>
                      <a:r>
                        <a:rPr b="1" lang="en-US" sz="1300">
                          <a:solidFill>
                            <a:srgbClr val="113D5C"/>
                          </a:solidFill>
                        </a:rP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pPr>
                      <a:r>
                        <a:rPr b="1" lang="en-US" sz="1300">
                          <a:solidFill>
                            <a:srgbClr val="113D5C"/>
                          </a:solidFill>
                        </a:rP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pPr>
                      <a:r>
                        <a:rPr b="1" lang="en-US" sz="1300">
                          <a:solidFill>
                            <a:srgbClr val="113D5C"/>
                          </a:solidFill>
                        </a:rP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12:00-12:40</a:t>
                      </a:r>
                      <a:endParaRPr b="1" sz="1200">
                        <a:solidFill>
                          <a:srgbClr val="113D5C"/>
                        </a:solidFill>
                      </a:endParaRPr>
                    </a:p>
                    <a:p>
                      <a:pPr indent="0" lvl="0" marL="0" rtl="0" algn="l">
                        <a:lnSpc>
                          <a:spcPct val="100000"/>
                        </a:lnSpc>
                        <a:spcBef>
                          <a:spcPts val="0"/>
                        </a:spcBef>
                        <a:spcAft>
                          <a:spcPts val="0"/>
                        </a:spcAft>
                        <a:buNone/>
                      </a:pPr>
                      <a:r>
                        <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pPr>
                      <a:r>
                        <a:rPr b="1" lang="en-US" sz="1200">
                          <a:solidFill>
                            <a:srgbClr val="113D5C"/>
                          </a:solidFill>
                        </a:rP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pPr>
                      <a:r>
                        <a:rPr b="1" lang="en-US" sz="1200">
                          <a:solidFill>
                            <a:srgbClr val="113D5C"/>
                          </a:solidFill>
                        </a:rPr>
                        <a:t>Módulo 5: Preparación para la sesión de Chat automatizado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Recorrido a través de la aplicación para las facilitadoras:</a:t>
                      </a:r>
                      <a:endParaRPr sz="1200">
                        <a:solidFill>
                          <a:srgbClr val="113D5C"/>
                        </a:solidFill>
                      </a:endParaRPr>
                    </a:p>
                    <a:p>
                      <a:pPr indent="0" lvl="0" marL="457200" rtl="0" algn="l">
                        <a:spcBef>
                          <a:spcPts val="0"/>
                        </a:spcBef>
                        <a:spcAft>
                          <a:spcPts val="0"/>
                        </a:spcAft>
                        <a:buNone/>
                      </a:pPr>
                      <a:r>
                        <a:rPr lang="en-US" sz="1200">
                          <a:solidFill>
                            <a:srgbClr val="113D5C"/>
                          </a:solidFill>
                        </a:rP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pPr>
                      <a:r>
                        <a:rPr b="1" lang="en-US" sz="1200">
                          <a:solidFill>
                            <a:srgbClr val="113D5C"/>
                          </a:solidFill>
                        </a:rP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pPr>
                      <a:r>
                        <a:rPr b="1" lang="en-US" sz="1200">
                          <a:solidFill>
                            <a:srgbClr val="113D5C"/>
                          </a:solidFill>
                        </a:rP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pPr>
                      <a:r>
                        <a:rPr lang="en-US" sz="1200">
                          <a:solidFill>
                            <a:srgbClr val="113D5C"/>
                          </a:solidFill>
                        </a:rP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pPr>
                      <a:r>
                        <a:rPr lang="en-US" sz="1200">
                          <a:solidFill>
                            <a:srgbClr val="113D5C"/>
                          </a:solidFill>
                        </a:rP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pPr>
                      <a:r>
                        <a:rPr b="1" lang="en-US" sz="1200">
                          <a:solidFill>
                            <a:srgbClr val="113D5C"/>
                          </a:solidFill>
                        </a:rP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pPr>
                      <a:r>
                        <a:rPr b="1" lang="en-US" sz="1200">
                          <a:solidFill>
                            <a:srgbClr val="113D5C"/>
                          </a:solidFill>
                        </a:rPr>
                        <a:t>                                                       </a:t>
                      </a:r>
                      <a:r>
                        <a:rPr b="1" lang="en-US" sz="1200">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13:20-13:50</a:t>
                      </a:r>
                      <a:endParaRPr b="1" sz="1200">
                        <a:solidFill>
                          <a:srgbClr val="113D5C"/>
                        </a:solidFill>
                      </a:endParaRPr>
                    </a:p>
                    <a:p>
                      <a:pPr indent="0" lvl="0" marL="0" rtl="0" algn="l">
                        <a:lnSpc>
                          <a:spcPct val="100000"/>
                        </a:lnSpc>
                        <a:spcBef>
                          <a:spcPts val="0"/>
                        </a:spcBef>
                        <a:spcAft>
                          <a:spcPts val="0"/>
                        </a:spcAft>
                        <a:buNone/>
                      </a:pPr>
                      <a:r>
                        <a:t/>
                      </a: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pPr>
                      <a:r>
                        <a:rPr b="1" lang="en-US" sz="1200">
                          <a:solidFill>
                            <a:srgbClr val="113D5C"/>
                          </a:solidFill>
                        </a:rP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¿Qué es? Cómo proceder en la virtualidad y presencial</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pPr>
                      <a:r>
                        <a:rPr b="1" lang="en-US" sz="1200">
                          <a:solidFill>
                            <a:srgbClr val="113D5C"/>
                          </a:solidFill>
                        </a:rP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13:50-14:00</a:t>
                      </a:r>
                      <a:endParaRPr b="1" sz="1200">
                        <a:solidFill>
                          <a:srgbClr val="113D5C"/>
                        </a:solidFill>
                      </a:endParaRPr>
                    </a:p>
                    <a:p>
                      <a:pPr indent="0" lvl="0" marL="0" rtl="0" algn="l">
                        <a:lnSpc>
                          <a:spcPct val="100000"/>
                        </a:lnSpc>
                        <a:spcBef>
                          <a:spcPts val="0"/>
                        </a:spcBef>
                        <a:spcAft>
                          <a:spcPts val="0"/>
                        </a:spcAft>
                        <a:buNone/>
                      </a:pPr>
                      <a:r>
                        <a:t/>
                      </a: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b="1" lang="en-US" sz="1200">
                          <a:solidFill>
                            <a:srgbClr val="113D5C"/>
                          </a:solidFill>
                        </a:rPr>
                        <a:t>Clausura</a:t>
                      </a:r>
                      <a:endParaRPr b="1" sz="1200">
                        <a:solidFill>
                          <a:srgbClr val="113D5C"/>
                        </a:solidFill>
                      </a:endParaRPr>
                    </a:p>
                    <a:p>
                      <a:pPr indent="0" lvl="0" marL="0" rtl="0" algn="l">
                        <a:lnSpc>
                          <a:spcPct val="100000"/>
                        </a:lnSpc>
                        <a:spcBef>
                          <a:spcPts val="0"/>
                        </a:spcBef>
                        <a:spcAft>
                          <a:spcPts val="0"/>
                        </a:spcAft>
                        <a:buNone/>
                      </a:pPr>
                      <a:r>
                        <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pPr>
                      <a:r>
                        <a:rPr lang="en-US" sz="1200">
                          <a:solidFill>
                            <a:srgbClr val="113D5C"/>
                          </a:solidFill>
                        </a:rP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pPr>
                      <a:r>
                        <a:rPr lang="en-US" sz="1200">
                          <a:solidFill>
                            <a:srgbClr val="113D5C"/>
                          </a:solidFill>
                        </a:rP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185" name="Shape 1185"/>
        <p:cNvGrpSpPr/>
        <p:nvPr/>
      </p:nvGrpSpPr>
      <p:grpSpPr>
        <a:xfrm>
          <a:off x="0" y="0"/>
          <a:ext cx="0" cy="0"/>
          <a:chOff x="0" y="0"/>
          <a:chExt cx="0" cy="0"/>
        </a:xfrm>
      </p:grpSpPr>
      <p:sp>
        <p:nvSpPr>
          <p:cNvPr id="1186" name="Google Shape;1186;p123"/>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Questions?</a:t>
            </a:r>
            <a:endParaRPr b="1" sz="44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24"/>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192" name="Google Shape;1192;p124"/>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lang="en-US" sz="1700">
                <a:solidFill>
                  <a:srgbClr val="0B4060"/>
                </a:solidFill>
                <a:latin typeface="Noto Sans"/>
                <a:ea typeface="Noto Sans"/>
                <a:cs typeface="Noto Sans"/>
                <a:sym typeface="Noto Sans"/>
              </a:rP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pPr>
            <a:r>
              <a:rPr b="1" lang="en-US" sz="2400">
                <a:solidFill>
                  <a:srgbClr val="0B4060"/>
                </a:solidFill>
                <a:latin typeface="Noto Sans"/>
                <a:ea typeface="Noto Sans"/>
                <a:cs typeface="Noto Sans"/>
                <a:sym typeface="Noto Sans"/>
              </a:rPr>
              <a:t>DAY 2</a:t>
            </a:r>
            <a:endParaRPr b="1" i="0" sz="2300" u="none" cap="none" strike="noStrike">
              <a:solidFill>
                <a:srgbClr val="0B4060"/>
              </a:solidFill>
              <a:latin typeface="Noto Sans"/>
              <a:ea typeface="Noto Sans"/>
              <a:cs typeface="Noto Sans"/>
              <a:sym typeface="Noto Sans"/>
            </a:endParaRPr>
          </a:p>
        </p:txBody>
      </p:sp>
      <p:pic>
        <p:nvPicPr>
          <p:cNvPr id="1193" name="Google Shape;1193;p124"/>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194" name="Google Shape;1194;p124"/>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0" name="Google Shape;1200;p12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Reminders</a:t>
            </a:r>
            <a:endParaRPr b="0" i="0" sz="1400" u="none" cap="none" strike="noStrike">
              <a:solidFill>
                <a:srgbClr val="000000"/>
              </a:solidFill>
              <a:latin typeface="Arial"/>
              <a:ea typeface="Arial"/>
              <a:cs typeface="Arial"/>
              <a:sym typeface="Arial"/>
            </a:endParaRPr>
          </a:p>
        </p:txBody>
      </p:sp>
      <p:sp>
        <p:nvSpPr>
          <p:cNvPr id="1201" name="Google Shape;1201;p12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Full Name | Organisation |City</a:t>
            </a:r>
            <a:endParaRPr sz="1800">
              <a:solidFill>
                <a:schemeClr val="lt1"/>
              </a:solidFill>
              <a:latin typeface="Noto Sans Medium"/>
              <a:ea typeface="Noto Sans Medium"/>
              <a:cs typeface="Noto Sans Medium"/>
              <a:sym typeface="Noto Sans Medium"/>
            </a:endParaRPr>
          </a:p>
        </p:txBody>
      </p:sp>
      <p:pic>
        <p:nvPicPr>
          <p:cNvPr id="1202" name="Google Shape;1202;p12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1203" name="Google Shape;1203;p12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pPr>
            <a:r>
              <a:rPr lang="en-US" sz="1800">
                <a:solidFill>
                  <a:schemeClr val="lt1"/>
                </a:solidFill>
                <a:latin typeface="Noto Sans Medium"/>
                <a:ea typeface="Noto Sans Medium"/>
                <a:cs typeface="Noto Sans Medium"/>
                <a:sym typeface="Noto Sans Medium"/>
              </a:rP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1204" name="Google Shape;1204;p12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pPr>
            <a:r>
              <a:rPr lang="en-US" sz="1800">
                <a:solidFill>
                  <a:schemeClr val="lt1"/>
                </a:solidFill>
                <a:latin typeface="Noto Sans Medium"/>
                <a:ea typeface="Noto Sans Medium"/>
                <a:cs typeface="Noto Sans Medium"/>
                <a:sym typeface="Noto Sans Medium"/>
              </a:rPr>
              <a:t>This session is recorded for documentation. By participating in the session, you are giving permission to be recorded. </a:t>
            </a:r>
            <a:endParaRPr sz="1800">
              <a:solidFill>
                <a:schemeClr val="lt1"/>
              </a:solidFill>
              <a:latin typeface="Noto Sans Medium"/>
              <a:ea typeface="Noto Sans Medium"/>
              <a:cs typeface="Noto Sans Medium"/>
              <a:sym typeface="Noto Sans Medium"/>
            </a:endParaRPr>
          </a:p>
        </p:txBody>
      </p:sp>
      <p:pic>
        <p:nvPicPr>
          <p:cNvPr id="1205" name="Google Shape;1205;p12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1206" name="Google Shape;1206;p12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2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2" name="Google Shape;1212;p1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Reminders</a:t>
            </a:r>
            <a:endParaRPr b="0" i="0" sz="1400" u="none" cap="none" strike="noStrike">
              <a:solidFill>
                <a:srgbClr val="000000"/>
              </a:solidFill>
              <a:latin typeface="Arial"/>
              <a:ea typeface="Arial"/>
              <a:cs typeface="Arial"/>
              <a:sym typeface="Arial"/>
            </a:endParaRPr>
          </a:p>
        </p:txBody>
      </p:sp>
      <p:pic>
        <p:nvPicPr>
          <p:cNvPr id="1213" name="Google Shape;1213;p12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214" name="Google Shape;1214;p12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215" name="Google Shape;1215;p12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Noto Sans"/>
                <a:ea typeface="Noto Sans"/>
                <a:cs typeface="Noto Sans"/>
                <a:sym typeface="Noto Sans"/>
              </a:rPr>
              <a:t>Use </a:t>
            </a:r>
            <a:r>
              <a:rPr b="1" lang="en-US" sz="1800">
                <a:latin typeface="Noto Sans"/>
                <a:ea typeface="Noto Sans"/>
                <a:cs typeface="Noto Sans"/>
                <a:sym typeface="Noto Sans"/>
              </a:rPr>
              <a:t>Chat </a:t>
            </a:r>
            <a:r>
              <a:rPr lang="en-US" sz="1800">
                <a:latin typeface="Noto Sans"/>
                <a:ea typeface="Noto Sans"/>
                <a:cs typeface="Noto Sans"/>
                <a:sym typeface="Noto Sans"/>
              </a:rPr>
              <a:t>to respond to the questions asked by the trainer </a:t>
            </a:r>
            <a:endParaRPr sz="1800">
              <a:latin typeface="Noto Sans"/>
              <a:ea typeface="Noto Sans"/>
              <a:cs typeface="Noto Sans"/>
              <a:sym typeface="Noto Sans"/>
            </a:endParaRPr>
          </a:p>
        </p:txBody>
      </p:sp>
      <p:cxnSp>
        <p:nvCxnSpPr>
          <p:cNvPr id="1216" name="Google Shape;1216;p126"/>
          <p:cNvCxnSpPr>
            <a:endCxn id="1215"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217" name="Google Shape;1217;p12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Noto Sans"/>
                <a:ea typeface="Noto Sans"/>
                <a:cs typeface="Noto Sans"/>
                <a:sym typeface="Noto Sans"/>
              </a:rPr>
              <a:t>In the </a:t>
            </a:r>
            <a:r>
              <a:rPr b="1" lang="en-US" sz="1800">
                <a:latin typeface="Noto Sans"/>
                <a:ea typeface="Noto Sans"/>
                <a:cs typeface="Noto Sans"/>
                <a:sym typeface="Noto Sans"/>
              </a:rPr>
              <a:t>Q&amp;A </a:t>
            </a:r>
            <a:r>
              <a:rPr lang="en-US" sz="1800">
                <a:latin typeface="Noto Sans"/>
                <a:ea typeface="Noto Sans"/>
                <a:cs typeface="Noto Sans"/>
                <a:sym typeface="Noto Sans"/>
              </a:rPr>
              <a:t>box, type the questions you would like to ask the trainer about the Crianza con Conciencia+</a:t>
            </a:r>
            <a:endParaRPr sz="1800">
              <a:latin typeface="Noto Sans"/>
              <a:ea typeface="Noto Sans"/>
              <a:cs typeface="Noto Sans"/>
              <a:sym typeface="Noto Sans"/>
            </a:endParaRPr>
          </a:p>
        </p:txBody>
      </p:sp>
      <p:cxnSp>
        <p:nvCxnSpPr>
          <p:cNvPr id="1218" name="Google Shape;1218;p126"/>
          <p:cNvCxnSpPr>
            <a:endCxn id="1217"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24" name="Google Shape;1224;p1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Welcome and Introductions</a:t>
            </a:r>
            <a:endParaRPr b="0" i="0" sz="1400" u="none" cap="none" strike="noStrike">
              <a:solidFill>
                <a:srgbClr val="000000"/>
              </a:solidFill>
              <a:latin typeface="Arial"/>
              <a:ea typeface="Arial"/>
              <a:cs typeface="Arial"/>
              <a:sym typeface="Arial"/>
            </a:endParaRPr>
          </a:p>
        </p:txBody>
      </p:sp>
      <p:sp>
        <p:nvSpPr>
          <p:cNvPr id="1225" name="Google Shape;1225;p127"/>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100">
                <a:solidFill>
                  <a:srgbClr val="EF1651"/>
                </a:solidFill>
              </a:rPr>
              <a:t>Some ground rules for our session: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pPr>
            <a:r>
              <a:rPr lang="en-US" sz="1900">
                <a:solidFill>
                  <a:schemeClr val="accent5"/>
                </a:solidFill>
              </a:rPr>
              <a:t>Be single-tasking during the session - be an active participant!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pPr>
            <a:r>
              <a:rPr lang="en-US" sz="1900">
                <a:solidFill>
                  <a:schemeClr val="accent5"/>
                </a:solidFill>
              </a:rPr>
              <a:t>Be considerate and respectful of diverse perspectives.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pPr>
            <a:r>
              <a:rPr lang="en-US" sz="1900">
                <a:solidFill>
                  <a:schemeClr val="accent5"/>
                </a:solidFill>
              </a:rPr>
              <a:t>Practise active listening by keeping the video on whenever possible.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pPr>
            <a:r>
              <a:rPr lang="en-US" sz="1900">
                <a:solidFill>
                  <a:schemeClr val="accent5"/>
                </a:solidFill>
              </a:rPr>
              <a:t>Use features like chat or hand raise to contribute.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pPr>
            <a:r>
              <a:rPr lang="en-US" sz="1900">
                <a:solidFill>
                  <a:schemeClr val="accent5"/>
                </a:solidFill>
              </a:rPr>
              <a:t>Mute yourself when listening to others.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pPr>
            <a:r>
              <a:rPr lang="en-US" sz="1900">
                <a:solidFill>
                  <a:schemeClr val="accent5"/>
                </a:solidFill>
              </a:rPr>
              <a:t>Join the workshop on time.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8"/>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1" name="Google Shape;1231;p12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Beginning of Day Activities</a:t>
            </a:r>
            <a:endParaRPr b="0" i="0" sz="1400" u="none" cap="none" strike="noStrike">
              <a:solidFill>
                <a:srgbClr val="000000"/>
              </a:solidFill>
              <a:latin typeface="Arial"/>
              <a:ea typeface="Arial"/>
              <a:cs typeface="Arial"/>
              <a:sym typeface="Arial"/>
            </a:endParaRPr>
          </a:p>
        </p:txBody>
      </p:sp>
      <p:pic>
        <p:nvPicPr>
          <p:cNvPr id="1232" name="Google Shape;1232;p128" title="take_a_pause.mp4">
            <a:hlinkClick r:id="rId3"/>
          </p:cNvPr>
          <p:cNvPicPr preferRelativeResize="0"/>
          <p:nvPr/>
        </p:nvPicPr>
        <p:blipFill>
          <a:blip r:embed="rId4">
            <a:alphaModFix/>
          </a:blip>
          <a:stretch>
            <a:fillRect/>
          </a:stretch>
        </p:blipFill>
        <p:spPr>
          <a:xfrm>
            <a:off x="0" y="0"/>
            <a:ext cx="9144000" cy="51435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36" name="Shape 1236"/>
        <p:cNvGrpSpPr/>
        <p:nvPr/>
      </p:nvGrpSpPr>
      <p:grpSpPr>
        <a:xfrm>
          <a:off x="0" y="0"/>
          <a:ext cx="0" cy="0"/>
          <a:chOff x="0" y="0"/>
          <a:chExt cx="0" cy="0"/>
        </a:xfrm>
      </p:grpSpPr>
      <p:sp>
        <p:nvSpPr>
          <p:cNvPr id="1237" name="Google Shape;1237;p129"/>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Zoom poll: How are you doing today? </a:t>
            </a:r>
            <a:endParaRPr b="1" sz="4400">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41" name="Shape 1241"/>
        <p:cNvGrpSpPr/>
        <p:nvPr/>
      </p:nvGrpSpPr>
      <p:grpSpPr>
        <a:xfrm>
          <a:off x="0" y="0"/>
          <a:ext cx="0" cy="0"/>
          <a:chOff x="0" y="0"/>
          <a:chExt cx="0" cy="0"/>
        </a:xfrm>
      </p:grpSpPr>
      <p:sp>
        <p:nvSpPr>
          <p:cNvPr id="1242" name="Google Shape;1242;p130"/>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400">
                <a:solidFill>
                  <a:schemeClr val="lt1"/>
                </a:solidFill>
              </a:rPr>
              <a:t>Chat</a:t>
            </a:r>
            <a:r>
              <a:rPr b="1" lang="en-US" sz="4400">
                <a:solidFill>
                  <a:schemeClr val="lt1"/>
                </a:solidFill>
              </a:rPr>
              <a:t>: What is your ONE key takeaway from yesterday?</a:t>
            </a:r>
            <a:endParaRPr b="1" sz="4400">
              <a:solidFill>
                <a:schemeClr val="lt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246" name="Shape 1246"/>
        <p:cNvGrpSpPr/>
        <p:nvPr/>
      </p:nvGrpSpPr>
      <p:grpSpPr>
        <a:xfrm>
          <a:off x="0" y="0"/>
          <a:ext cx="0" cy="0"/>
          <a:chOff x="0" y="0"/>
          <a:chExt cx="0" cy="0"/>
        </a:xfrm>
      </p:grpSpPr>
      <p:sp>
        <p:nvSpPr>
          <p:cNvPr id="1247" name="Google Shape;1247;p13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5: Preparing for Chat Session</a:t>
            </a:r>
            <a:endParaRPr b="1" sz="5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0" name="Shape 340"/>
        <p:cNvGrpSpPr/>
        <p:nvPr/>
      </p:nvGrpSpPr>
      <p:grpSpPr>
        <a:xfrm>
          <a:off x="0" y="0"/>
          <a:ext cx="0" cy="0"/>
          <a:chOff x="0" y="0"/>
          <a:chExt cx="0" cy="0"/>
        </a:xfrm>
      </p:grpSpPr>
      <p:sp>
        <p:nvSpPr>
          <p:cNvPr id="341" name="Google Shape;341;p5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000">
                <a:solidFill>
                  <a:schemeClr val="lt1"/>
                </a:solidFill>
                <a:latin typeface="Noto Sans"/>
                <a:ea typeface="Noto Sans"/>
                <a:cs typeface="Noto Sans"/>
                <a:sym typeface="Noto Sans"/>
              </a:rPr>
              <a:t>Share your experiences</a:t>
            </a:r>
            <a:endParaRPr b="1" sz="6000">
              <a:solidFill>
                <a:schemeClr val="lt1"/>
              </a:solidFill>
              <a:latin typeface="Noto Sans"/>
              <a:ea typeface="Noto Sans"/>
              <a:cs typeface="Noto Sans"/>
              <a:sym typeface="No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2"/>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lang="en-US" sz="1900">
                <a:solidFill>
                  <a:srgbClr val="DB3514"/>
                </a:solidFill>
              </a:rPr>
              <a:t>Create a WhatsApp Group before the onboarding session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pPr>
            <a:r>
              <a:rPr b="1" lang="en-US" sz="1800">
                <a:solidFill>
                  <a:schemeClr val="accent5"/>
                </a:solidFill>
              </a:rPr>
              <a:t>Save Parent Contacts: </a:t>
            </a:r>
            <a:r>
              <a:rPr lang="en-US" sz="1800">
                <a:solidFill>
                  <a:schemeClr val="accent5"/>
                </a:solidFill>
              </a:rPr>
              <a:t>Save assigned parents' names and numbers for quick confirmation during the session.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pPr>
            <a:r>
              <a:rPr b="1" lang="en-US" sz="1800">
                <a:solidFill>
                  <a:schemeClr val="accent5"/>
                </a:solidFill>
              </a:rPr>
              <a:t>Create WhatsApp Group:</a:t>
            </a:r>
            <a:r>
              <a:rPr lang="en-US" sz="1800">
                <a:solidFill>
                  <a:schemeClr val="accent5"/>
                </a:solidFill>
              </a:rPr>
              <a:t>Set up your group in advance using "Familias Conciencia+" as the base name.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pPr>
            <a:r>
              <a:rPr b="1" lang="en-US" sz="1800">
                <a:solidFill>
                  <a:schemeClr val="accent5"/>
                </a:solidFill>
              </a:rPr>
              <a:t>Example Group Name: </a:t>
            </a:r>
            <a:r>
              <a:rPr lang="en-US" sz="1800">
                <a:solidFill>
                  <a:schemeClr val="accent5"/>
                </a:solidFill>
              </a:rPr>
              <a:t>Consider a temporary name like "Crianza con Conciencia+_HappyFamilies" for a personal touch.</a:t>
            </a:r>
            <a:endParaRPr b="1" sz="1800">
              <a:solidFill>
                <a:schemeClr val="accent5"/>
              </a:solidFill>
            </a:endParaRPr>
          </a:p>
        </p:txBody>
      </p:sp>
      <p:sp>
        <p:nvSpPr>
          <p:cNvPr id="1253" name="Google Shape;1253;p132"/>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4" name="Google Shape;1254;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3"/>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Setting Ground Rules for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pPr>
            <a:r>
              <a:rPr lang="en-US" sz="1900">
                <a:solidFill>
                  <a:schemeClr val="accent5"/>
                </a:solidFill>
              </a:rPr>
              <a:t>Highlight the importance of creating a safe and comfortable space in the WhatsApp group for everyone involved.</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pPr>
            <a:r>
              <a:rPr b="1" lang="en-US" sz="1900">
                <a:solidFill>
                  <a:schemeClr val="accent5"/>
                </a:solidFill>
              </a:rPr>
              <a:t>Ground Rules Format:</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pPr>
            <a:r>
              <a:rPr lang="en-US" sz="1900">
                <a:solidFill>
                  <a:schemeClr val="accent5"/>
                </a:solidFill>
              </a:rPr>
              <a:t>Put up a flip chart titled: Ground Rules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pPr>
            <a:r>
              <a:rPr lang="en-US" sz="1900">
                <a:solidFill>
                  <a:schemeClr val="accent5"/>
                </a:solidFill>
              </a:rPr>
              <a:t>Invite participants to suggest rules for a positive group environment.</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pPr>
            <a:r>
              <a:rPr lang="en-US" sz="1900">
                <a:solidFill>
                  <a:schemeClr val="accent5"/>
                </a:solidFill>
              </a:rPr>
              <a:t>Write rules and comments on the flip chart for future reference.</a:t>
            </a:r>
            <a:endParaRPr sz="1900">
              <a:solidFill>
                <a:schemeClr val="accent5"/>
              </a:solidFill>
            </a:endParaRPr>
          </a:p>
        </p:txBody>
      </p:sp>
      <p:sp>
        <p:nvSpPr>
          <p:cNvPr id="1260" name="Google Shape;1260;p133"/>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1" name="Google Shape;1261;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4"/>
          <p:cNvSpPr txBox="1"/>
          <p:nvPr/>
        </p:nvSpPr>
        <p:spPr>
          <a:xfrm>
            <a:off x="286225" y="873325"/>
            <a:ext cx="8294400" cy="294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pPr>
            <a:r>
              <a:rPr b="1" lang="en-US" sz="1600">
                <a:solidFill>
                  <a:schemeClr val="accent5"/>
                </a:solidFill>
              </a:rPr>
              <a:t>Tips for discussion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Encourage positive behavior in the rules.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Prompt suggestions on specific topics like cell phone use, respect,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Repeat and explore each rule for clarity.</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Example: If "Respect" is mentioned, ask what behaviors demonstrate respect.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pPr>
            <a:r>
              <a:rPr b="1" lang="en-US" sz="1600">
                <a:solidFill>
                  <a:schemeClr val="accent5"/>
                </a:solidFill>
              </a:rPr>
              <a:t>Ensure all parents agree to the ground rules: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Give ample opportunity for all to contribute before moving to the next suggestion</a:t>
            </a:r>
            <a:endParaRPr sz="1600">
              <a:solidFill>
                <a:schemeClr val="accent5"/>
              </a:solidFill>
            </a:endParaRPr>
          </a:p>
        </p:txBody>
      </p:sp>
      <p:sp>
        <p:nvSpPr>
          <p:cNvPr id="1267" name="Google Shape;1267;p13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8" name="Google Shape;1268;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1700">
                <a:solidFill>
                  <a:srgbClr val="DB3514"/>
                </a:solidFill>
              </a:rP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pPr>
            <a:r>
              <a:rPr b="1" lang="en-US" sz="1600">
                <a:solidFill>
                  <a:schemeClr val="accent5"/>
                </a:solidFill>
              </a:rPr>
              <a:t>Goal:</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Create a set of agreed-upon ground rules to maintain a respectful and supportive WhatsApp group environment.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pPr>
            <a:r>
              <a:rPr b="1" lang="en-US" sz="1600">
                <a:solidFill>
                  <a:schemeClr val="accent5"/>
                </a:solidFill>
              </a:rPr>
              <a:t>What to do when a parent forgets a rule:</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If a parents forgets one of the ground rules, you can send a gentle private reminder (See Formando Conciencia+ FAQ).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pPr>
            <a:r>
              <a:rPr lang="en-US" sz="1600">
                <a:solidFill>
                  <a:schemeClr val="accent5"/>
                </a:solidFill>
              </a:rPr>
              <a:t>In case of inappropriate behavior or persistent rule violations, you may remove the parent and notify your supervisor (See Formando Conciencia+ FAQ).  </a:t>
            </a:r>
            <a:endParaRPr sz="1600">
              <a:solidFill>
                <a:schemeClr val="accent5"/>
              </a:solidFill>
            </a:endParaRPr>
          </a:p>
        </p:txBody>
      </p:sp>
      <p:sp>
        <p:nvSpPr>
          <p:cNvPr id="1274" name="Google Shape;1274;p13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6"/>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1" name="Google Shape;1281;p136"/>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1282" name="Google Shape;1282;p13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83" name="Google Shape;1283;p136"/>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sp>
        <p:nvSpPr>
          <p:cNvPr id="1284" name="Google Shape;1284;p136"/>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pPr>
            <a:r>
              <a:rPr b="1" lang="en-US" sz="1500">
                <a:solidFill>
                  <a:srgbClr val="DB3614"/>
                </a:solidFill>
              </a:rPr>
              <a:t>After onboarding session, your role is to: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Check in every few days till the end of the course</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Make sure all the you are following the ground rules discussed earlier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Pose questions on parenting for discussion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Report any case of abuse of girls, boys, adolescents, and adults.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pPr>
            <a:r>
              <a:rPr lang="en-US" sz="1500">
                <a:solidFill>
                  <a:srgbClr val="123D5D"/>
                </a:solidFill>
              </a:rPr>
              <a:t>Leave once the programme is completed. However, parents can continue learning through Crianza con Conciencia+. </a:t>
            </a:r>
            <a:endParaRPr sz="1500">
              <a:solidFill>
                <a:srgbClr val="123D5D"/>
              </a:solidFill>
            </a:endParaRPr>
          </a:p>
          <a:p>
            <a:pPr indent="0" lvl="0" marL="0" marR="0" rtl="0" algn="l">
              <a:lnSpc>
                <a:spcPct val="150000"/>
              </a:lnSpc>
              <a:spcBef>
                <a:spcPts val="1000"/>
              </a:spcBef>
              <a:spcAft>
                <a:spcPts val="1000"/>
              </a:spcAft>
              <a:buNone/>
            </a:pPr>
            <a:r>
              <a:rPr b="1" lang="en-US" sz="1500">
                <a:solidFill>
                  <a:srgbClr val="123D5D"/>
                </a:solidFill>
              </a:rPr>
              <a:t>By the end of the year, there will be new courses on Crianza con Conciencia+ for parents.</a:t>
            </a:r>
            <a:endParaRPr b="1" sz="1500">
              <a:solidFill>
                <a:srgbClr val="123D5D"/>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0" name="Google Shape;1290;p137"/>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1291" name="Google Shape;1291;p13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92" name="Google Shape;1292;p137"/>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pic>
        <p:nvPicPr>
          <p:cNvPr id="1293" name="Google Shape;1293;p137" title="Agregar cuidadorxs.mp4">
            <a:hlinkClick r:id="rId4"/>
          </p:cNvPr>
          <p:cNvPicPr preferRelativeResize="0"/>
          <p:nvPr/>
        </p:nvPicPr>
        <p:blipFill>
          <a:blip r:embed="rId5">
            <a:alphaModFix/>
          </a:blip>
          <a:stretch>
            <a:fillRect/>
          </a:stretch>
        </p:blipFill>
        <p:spPr>
          <a:xfrm>
            <a:off x="5715000" y="0"/>
            <a:ext cx="3429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9" name="Google Shape;1299;p13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1300" name="Google Shape;1300;p13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01" name="Google Shape;1301;p13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sp>
        <p:nvSpPr>
          <p:cNvPr id="1302" name="Google Shape;1302;p138"/>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pPr>
            <a:r>
              <a:rPr b="1" lang="en-US" sz="1900">
                <a:solidFill>
                  <a:srgbClr val="DB3614"/>
                </a:solidFill>
              </a:rPr>
              <a:t>TRY IT YOURSELF! </a:t>
            </a:r>
            <a:endParaRPr b="1" sz="1900">
              <a:solidFill>
                <a:srgbClr val="123D5D"/>
              </a:solidFill>
            </a:endParaRPr>
          </a:p>
        </p:txBody>
      </p:sp>
      <p:sp>
        <p:nvSpPr>
          <p:cNvPr id="1303" name="Google Shape;1303;p138"/>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4" name="Google Shape;1304;p138"/>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1305" name="Google Shape;1305;p138"/>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Add a Parent </a:t>
            </a:r>
            <a:endParaRPr b="1"/>
          </a:p>
          <a:p>
            <a:pPr indent="0" lvl="0" marL="0" rtl="0" algn="l">
              <a:spcBef>
                <a:spcPts val="0"/>
              </a:spcBef>
              <a:spcAft>
                <a:spcPts val="0"/>
              </a:spcAft>
              <a:buNone/>
            </a:pPr>
            <a:r>
              <a:rPr b="1" lang="en-US"/>
              <a:t>First Name: </a:t>
            </a:r>
            <a:r>
              <a:rPr lang="en-US"/>
              <a:t>Mario </a:t>
            </a:r>
            <a:endParaRPr/>
          </a:p>
          <a:p>
            <a:pPr indent="0" lvl="0" marL="0" rtl="0" algn="l">
              <a:spcBef>
                <a:spcPts val="0"/>
              </a:spcBef>
              <a:spcAft>
                <a:spcPts val="0"/>
              </a:spcAft>
              <a:buNone/>
            </a:pPr>
            <a:r>
              <a:rPr b="1" lang="en-US"/>
              <a:t>Last Name: </a:t>
            </a:r>
            <a:r>
              <a:rPr lang="en-US"/>
              <a:t>Lopez </a:t>
            </a:r>
            <a:endParaRPr/>
          </a:p>
          <a:p>
            <a:pPr indent="0" lvl="0" marL="0" rtl="0" algn="l">
              <a:spcBef>
                <a:spcPts val="0"/>
              </a:spcBef>
              <a:spcAft>
                <a:spcPts val="0"/>
              </a:spcAft>
              <a:buNone/>
            </a:pPr>
            <a:r>
              <a:rPr b="1" lang="en-US"/>
              <a:t>Parent ID: </a:t>
            </a:r>
            <a:r>
              <a:rPr lang="en-US"/>
              <a:t>121212</a:t>
            </a:r>
            <a:endParaRPr/>
          </a:p>
        </p:txBody>
      </p:sp>
      <p:sp>
        <p:nvSpPr>
          <p:cNvPr id="1306" name="Google Shape;1306;p138"/>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7" name="Google Shape;1307;p138"/>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1308" name="Google Shape;1308;p138"/>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Add a Co-Parent </a:t>
            </a:r>
            <a:endParaRPr b="1"/>
          </a:p>
          <a:p>
            <a:pPr indent="0" lvl="0" marL="0" rtl="0" algn="l">
              <a:spcBef>
                <a:spcPts val="0"/>
              </a:spcBef>
              <a:spcAft>
                <a:spcPts val="0"/>
              </a:spcAft>
              <a:buNone/>
            </a:pPr>
            <a:r>
              <a:rPr b="1" lang="en-US"/>
              <a:t>First Name: </a:t>
            </a:r>
            <a:r>
              <a:rPr lang="en-US"/>
              <a:t>Isabel</a:t>
            </a:r>
            <a:r>
              <a:rPr lang="en-US"/>
              <a:t> </a:t>
            </a:r>
            <a:endParaRPr/>
          </a:p>
          <a:p>
            <a:pPr indent="0" lvl="0" marL="0" rtl="0" algn="l">
              <a:spcBef>
                <a:spcPts val="0"/>
              </a:spcBef>
              <a:spcAft>
                <a:spcPts val="0"/>
              </a:spcAft>
              <a:buNone/>
            </a:pPr>
            <a:r>
              <a:rPr b="1" lang="en-US"/>
              <a:t>Last Name: </a:t>
            </a:r>
            <a:r>
              <a:rPr lang="en-US"/>
              <a:t>Lopez </a:t>
            </a:r>
            <a:endParaRPr/>
          </a:p>
          <a:p>
            <a:pPr indent="0" lvl="0" marL="0" rtl="0" algn="l">
              <a:spcBef>
                <a:spcPts val="0"/>
              </a:spcBef>
              <a:spcAft>
                <a:spcPts val="0"/>
              </a:spcAft>
              <a:buNone/>
            </a:pPr>
            <a:r>
              <a:rPr b="1" lang="en-US"/>
              <a:t>Parent ID: </a:t>
            </a:r>
            <a:r>
              <a:rPr lang="en-US"/>
              <a:t>343434</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4" name="Google Shape;1314;p13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sz="2400">
              <a:solidFill>
                <a:schemeClr val="lt1"/>
              </a:solidFill>
            </a:endParaRPr>
          </a:p>
        </p:txBody>
      </p:sp>
      <p:pic>
        <p:nvPicPr>
          <p:cNvPr id="1315" name="Google Shape;1315;p13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16" name="Google Shape;1316;p13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t/>
            </a:r>
            <a:endParaRPr sz="1200">
              <a:solidFill>
                <a:schemeClr val="dk1"/>
              </a:solidFill>
            </a:endParaRPr>
          </a:p>
        </p:txBody>
      </p:sp>
      <p:pic>
        <p:nvPicPr>
          <p:cNvPr id="1317" name="Google Shape;1317;p139" title="informe de asistencia.mp4">
            <a:hlinkClick r:id="rId4"/>
          </p:cNvPr>
          <p:cNvPicPr preferRelativeResize="0"/>
          <p:nvPr/>
        </p:nvPicPr>
        <p:blipFill>
          <a:blip r:embed="rId5">
            <a:alphaModFix/>
          </a:blip>
          <a:stretch>
            <a:fillRect/>
          </a:stretch>
        </p:blipFill>
        <p:spPr>
          <a:xfrm>
            <a:off x="6100275" y="0"/>
            <a:ext cx="30001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321" name="Shape 1321"/>
        <p:cNvGrpSpPr/>
        <p:nvPr/>
      </p:nvGrpSpPr>
      <p:grpSpPr>
        <a:xfrm>
          <a:off x="0" y="0"/>
          <a:ext cx="0" cy="0"/>
          <a:chOff x="0" y="0"/>
          <a:chExt cx="0" cy="0"/>
        </a:xfrm>
      </p:grpSpPr>
      <p:sp>
        <p:nvSpPr>
          <p:cNvPr id="1322" name="Google Shape;1322;p140"/>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6: Conducting WhatsApp Chat Session</a:t>
            </a:r>
            <a:endParaRPr b="1" sz="5000">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1"/>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8" name="Google Shape;1328;p1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pPr>
            <a:r>
              <a:rPr b="1" lang="en-US" sz="2400">
                <a:solidFill>
                  <a:schemeClr val="lt1"/>
                </a:solidFill>
              </a:rPr>
              <a:t>Introduction to WhatsApp Chat Session</a:t>
            </a:r>
            <a:endParaRPr sz="2400">
              <a:solidFill>
                <a:schemeClr val="lt1"/>
              </a:solidFill>
            </a:endParaRPr>
          </a:p>
        </p:txBody>
      </p:sp>
      <p:sp>
        <p:nvSpPr>
          <p:cNvPr id="1329" name="Google Shape;1329;p141"/>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30" name="Google Shape;1330;p141"/>
          <p:cNvSpPr txBox="1"/>
          <p:nvPr/>
        </p:nvSpPr>
        <p:spPr>
          <a:xfrm>
            <a:off x="3130300" y="820475"/>
            <a:ext cx="2884500" cy="401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pPr>
            <a:r>
              <a:rPr lang="en-US">
                <a:solidFill>
                  <a:schemeClr val="dk1"/>
                </a:solidFill>
              </a:rPr>
              <a:t>There are three chat sessions: </a:t>
            </a:r>
            <a:endParaRPr>
              <a:solidFill>
                <a:schemeClr val="dk1"/>
              </a:solidFill>
            </a:endParaRPr>
          </a:p>
          <a:p>
            <a:pPr indent="-317500" lvl="0" marL="457200" rtl="0" algn="l">
              <a:lnSpc>
                <a:spcPct val="150000"/>
              </a:lnSpc>
              <a:spcBef>
                <a:spcPts val="1200"/>
              </a:spcBef>
              <a:spcAft>
                <a:spcPts val="0"/>
              </a:spcAft>
              <a:buClr>
                <a:schemeClr val="dk1"/>
              </a:buClr>
              <a:buSzPts val="1400"/>
              <a:buChar char="●"/>
            </a:pPr>
            <a:r>
              <a:rPr lang="en-US">
                <a:solidFill>
                  <a:schemeClr val="dk1"/>
                </a:solidFill>
              </a:rPr>
              <a:t>After the onboarding session: Welcome and introductions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Day 3:  Self-talk: WhatsApp Chat session on self-talk and stress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US">
                <a:solidFill>
                  <a:schemeClr val="dk1"/>
                </a:solidFill>
              </a:rPr>
              <a:t>Day 5: Saying goodbye </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US">
                <a:solidFill>
                  <a:schemeClr val="dk1"/>
                </a:solidFill>
              </a:rPr>
              <a:t>All the information about WhatsApp chat session is on Formando </a:t>
            </a:r>
            <a:r>
              <a:rPr lang="en-US">
                <a:solidFill>
                  <a:schemeClr val="dk1"/>
                </a:solidFill>
              </a:rPr>
              <a:t>Conciencia</a:t>
            </a:r>
            <a:r>
              <a:rPr lang="en-US">
                <a:solidFill>
                  <a:schemeClr val="dk1"/>
                </a:solidFill>
              </a:rPr>
              <a:t> App </a:t>
            </a:r>
            <a:endParaRPr>
              <a:solidFill>
                <a:schemeClr val="dk1"/>
              </a:solidFill>
            </a:endParaRPr>
          </a:p>
        </p:txBody>
      </p:sp>
      <p:sp>
        <p:nvSpPr>
          <p:cNvPr id="1331" name="Google Shape;1331;p141"/>
          <p:cNvSpPr/>
          <p:nvPr/>
        </p:nvSpPr>
        <p:spPr>
          <a:xfrm>
            <a:off x="574675" y="930563"/>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1B3055"/>
              </a:solidFill>
            </a:endParaRPr>
          </a:p>
        </p:txBody>
      </p:sp>
      <p:pic>
        <p:nvPicPr>
          <p:cNvPr id="1332" name="Google Shape;1332;p141"/>
          <p:cNvPicPr preferRelativeResize="0"/>
          <p:nvPr/>
        </p:nvPicPr>
        <p:blipFill rotWithShape="1">
          <a:blip r:embed="rId3">
            <a:alphaModFix/>
          </a:blip>
          <a:srcRect b="2606" l="0" r="0" t="2606"/>
          <a:stretch/>
        </p:blipFill>
        <p:spPr>
          <a:xfrm>
            <a:off x="1464425" y="1477675"/>
            <a:ext cx="599150" cy="599150"/>
          </a:xfrm>
          <a:prstGeom prst="rect">
            <a:avLst/>
          </a:prstGeom>
          <a:noFill/>
          <a:ln>
            <a:noFill/>
          </a:ln>
        </p:spPr>
      </p:pic>
      <p:sp>
        <p:nvSpPr>
          <p:cNvPr id="1333" name="Google Shape;1333;p141"/>
          <p:cNvSpPr txBox="1"/>
          <p:nvPr/>
        </p:nvSpPr>
        <p:spPr>
          <a:xfrm>
            <a:off x="776575" y="2056250"/>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US">
                <a:solidFill>
                  <a:schemeClr val="lt1"/>
                </a:solidFill>
              </a:rPr>
              <a:t>Support in a </a:t>
            </a:r>
            <a:r>
              <a:rPr b="1" i="1" lang="en-US">
                <a:solidFill>
                  <a:schemeClr val="lt1"/>
                </a:solidFill>
              </a:rPr>
              <a:t>separate</a:t>
            </a:r>
            <a:r>
              <a:rPr b="1" lang="en-US">
                <a:solidFill>
                  <a:schemeClr val="lt1"/>
                </a:solidFill>
              </a:rPr>
              <a:t> Whatsapp Group moderated by a Facilitator</a:t>
            </a:r>
            <a:endParaRPr>
              <a:solidFill>
                <a:schemeClr val="lt1"/>
              </a:solidFill>
            </a:endParaRPr>
          </a:p>
          <a:p>
            <a:pPr indent="0" lvl="0" marL="0" rtl="0" algn="ctr">
              <a:spcBef>
                <a:spcPts val="0"/>
              </a:spcBef>
              <a:spcAft>
                <a:spcPts val="0"/>
              </a:spcAft>
              <a:buClr>
                <a:schemeClr val="dk1"/>
              </a:buClr>
              <a:buSzPts val="1100"/>
              <a:buFont typeface="Arial"/>
              <a:buNone/>
            </a:pPr>
            <a:r>
              <a:t/>
            </a:r>
            <a:endParaRPr b="1">
              <a:solidFill>
                <a:schemeClr val="lt1"/>
              </a:solidFill>
            </a:endParaRPr>
          </a:p>
          <a:p>
            <a:pPr indent="0" lvl="0" marL="0" rtl="0" algn="ctr">
              <a:spcBef>
                <a:spcPts val="0"/>
              </a:spcBef>
              <a:spcAft>
                <a:spcPts val="0"/>
              </a:spcAft>
              <a:buNone/>
            </a:pPr>
            <a:r>
              <a:t/>
            </a:r>
            <a:endParaRPr>
              <a:solidFill>
                <a:schemeClr val="lt1"/>
              </a:solidFill>
            </a:endParaRPr>
          </a:p>
        </p:txBody>
      </p:sp>
      <p:pic>
        <p:nvPicPr>
          <p:cNvPr id="1334" name="Google Shape;1334;p141"/>
          <p:cNvPicPr preferRelativeResize="0"/>
          <p:nvPr/>
        </p:nvPicPr>
        <p:blipFill rotWithShape="1">
          <a:blip r:embed="rId4">
            <a:alphaModFix/>
          </a:blip>
          <a:srcRect b="0" l="39773" r="0" t="8842"/>
          <a:stretch/>
        </p:blipFill>
        <p:spPr>
          <a:xfrm>
            <a:off x="6014800" y="1186176"/>
            <a:ext cx="2958776" cy="268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